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74" r:id="rId4"/>
    <p:sldId id="275" r:id="rId5"/>
    <p:sldId id="258" r:id="rId6"/>
    <p:sldId id="260" r:id="rId7"/>
    <p:sldId id="263" r:id="rId8"/>
    <p:sldId id="265" r:id="rId9"/>
    <p:sldId id="277" r:id="rId10"/>
    <p:sldId id="278" r:id="rId11"/>
    <p:sldId id="266" r:id="rId12"/>
    <p:sldId id="279" r:id="rId13"/>
    <p:sldId id="280" r:id="rId14"/>
    <p:sldId id="267" r:id="rId15"/>
    <p:sldId id="268" r:id="rId16"/>
    <p:sldId id="269" r:id="rId17"/>
    <p:sldId id="273" r:id="rId18"/>
    <p:sldId id="282" r:id="rId19"/>
    <p:sldId id="284" r:id="rId20"/>
  </p:sldIdLst>
  <p:sldSz cx="9144000" cy="6858000" type="screen4x3"/>
  <p:notesSz cx="6858000" cy="96869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7217118693496645E-2"/>
          <c:y val="4.3072601344730427E-2"/>
          <c:w val="0.61208989501312372"/>
          <c:h val="0.8020717358935547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рождаемость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145</c:v>
                </c:pt>
                <c:pt idx="1">
                  <c:v>143</c:v>
                </c:pt>
                <c:pt idx="2">
                  <c:v>132</c:v>
                </c:pt>
                <c:pt idx="3">
                  <c:v>127</c:v>
                </c:pt>
                <c:pt idx="4">
                  <c:v>138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смертность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180</c:v>
                </c:pt>
                <c:pt idx="1">
                  <c:v>169</c:v>
                </c:pt>
                <c:pt idx="2">
                  <c:v>144</c:v>
                </c:pt>
                <c:pt idx="3">
                  <c:v>164</c:v>
                </c:pt>
                <c:pt idx="4">
                  <c:v>171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заключение брака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55</c:v>
                </c:pt>
                <c:pt idx="1">
                  <c:v>54</c:v>
                </c:pt>
                <c:pt idx="2">
                  <c:v>59</c:v>
                </c:pt>
                <c:pt idx="3">
                  <c:v>62</c:v>
                </c:pt>
                <c:pt idx="4">
                  <c:v>42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расторжение брака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25</c:v>
                </c:pt>
                <c:pt idx="1">
                  <c:v>29</c:v>
                </c:pt>
                <c:pt idx="2">
                  <c:v>23</c:v>
                </c:pt>
                <c:pt idx="3">
                  <c:v>29</c:v>
                </c:pt>
                <c:pt idx="4">
                  <c:v>29</c:v>
                </c:pt>
              </c:numCache>
            </c:numRef>
          </c:val>
        </c:ser>
        <c:axId val="61791232"/>
        <c:axId val="61616896"/>
      </c:barChart>
      <c:catAx>
        <c:axId val="61791232"/>
        <c:scaling>
          <c:orientation val="minMax"/>
        </c:scaling>
        <c:axPos val="b"/>
        <c:numFmt formatCode="General" sourceLinked="1"/>
        <c:tickLblPos val="nextTo"/>
        <c:crossAx val="61616896"/>
        <c:crosses val="autoZero"/>
        <c:auto val="1"/>
        <c:lblAlgn val="ctr"/>
        <c:lblOffset val="100"/>
      </c:catAx>
      <c:valAx>
        <c:axId val="61616896"/>
        <c:scaling>
          <c:orientation val="minMax"/>
        </c:scaling>
        <c:axPos val="l"/>
        <c:majorGridlines/>
        <c:numFmt formatCode="General" sourceLinked="1"/>
        <c:tickLblPos val="nextTo"/>
        <c:crossAx val="61791232"/>
        <c:crosses val="autoZero"/>
        <c:crossBetween val="between"/>
      </c:valAx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рождаемость</c:v>
                </c:pt>
              </c:strCache>
            </c:strRef>
          </c:tx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Кудымкар</c:v>
                </c:pt>
                <c:pt idx="1">
                  <c:v>Кудымкарский</c:v>
                </c:pt>
                <c:pt idx="2">
                  <c:v>Юсьвинский</c:v>
                </c:pt>
                <c:pt idx="3">
                  <c:v>Гайнский</c:v>
                </c:pt>
                <c:pt idx="4">
                  <c:v>Юрлинский</c:v>
                </c:pt>
                <c:pt idx="5">
                  <c:v>Кочевский</c:v>
                </c:pt>
                <c:pt idx="6">
                  <c:v>Косинский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501</c:v>
                </c:pt>
                <c:pt idx="1">
                  <c:v>368</c:v>
                </c:pt>
                <c:pt idx="2">
                  <c:v>215</c:v>
                </c:pt>
                <c:pt idx="3">
                  <c:v>137</c:v>
                </c:pt>
                <c:pt idx="4">
                  <c:v>138</c:v>
                </c:pt>
                <c:pt idx="5">
                  <c:v>146</c:v>
                </c:pt>
                <c:pt idx="6">
                  <c:v>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смертность</c:v>
                </c:pt>
              </c:strCache>
            </c:strRef>
          </c:tx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Кудымкар</c:v>
                </c:pt>
                <c:pt idx="1">
                  <c:v>Кудымкарский</c:v>
                </c:pt>
                <c:pt idx="2">
                  <c:v>Юсьвинский</c:v>
                </c:pt>
                <c:pt idx="3">
                  <c:v>Гайнский</c:v>
                </c:pt>
                <c:pt idx="4">
                  <c:v>Юрлинский</c:v>
                </c:pt>
                <c:pt idx="5">
                  <c:v>Кочевский</c:v>
                </c:pt>
                <c:pt idx="6">
                  <c:v>Косинский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423</c:v>
                </c:pt>
                <c:pt idx="1">
                  <c:v>470</c:v>
                </c:pt>
                <c:pt idx="2">
                  <c:v>354</c:v>
                </c:pt>
                <c:pt idx="3">
                  <c:v>188</c:v>
                </c:pt>
                <c:pt idx="4">
                  <c:v>171</c:v>
                </c:pt>
                <c:pt idx="5">
                  <c:v>197</c:v>
                </c:pt>
                <c:pt idx="6">
                  <c:v>113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браки</c:v>
                </c:pt>
              </c:strCache>
            </c:strRef>
          </c:tx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Кудымкар</c:v>
                </c:pt>
                <c:pt idx="1">
                  <c:v>Кудымкарский</c:v>
                </c:pt>
                <c:pt idx="2">
                  <c:v>Юсьвинский</c:v>
                </c:pt>
                <c:pt idx="3">
                  <c:v>Гайнский</c:v>
                </c:pt>
                <c:pt idx="4">
                  <c:v>Юрлинский</c:v>
                </c:pt>
                <c:pt idx="5">
                  <c:v>Кочевский</c:v>
                </c:pt>
                <c:pt idx="6">
                  <c:v>Косинский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198</c:v>
                </c:pt>
                <c:pt idx="1">
                  <c:v>134</c:v>
                </c:pt>
                <c:pt idx="2">
                  <c:v>85</c:v>
                </c:pt>
                <c:pt idx="3">
                  <c:v>56</c:v>
                </c:pt>
                <c:pt idx="4">
                  <c:v>42</c:v>
                </c:pt>
                <c:pt idx="5">
                  <c:v>82</c:v>
                </c:pt>
                <c:pt idx="6">
                  <c:v>32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разводы</c:v>
                </c:pt>
              </c:strCache>
            </c:strRef>
          </c:tx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Кудымкар</c:v>
                </c:pt>
                <c:pt idx="1">
                  <c:v>Кудымкарский</c:v>
                </c:pt>
                <c:pt idx="2">
                  <c:v>Юсьвинский</c:v>
                </c:pt>
                <c:pt idx="3">
                  <c:v>Гайнский</c:v>
                </c:pt>
                <c:pt idx="4">
                  <c:v>Юрлинский</c:v>
                </c:pt>
                <c:pt idx="5">
                  <c:v>Кочевский</c:v>
                </c:pt>
                <c:pt idx="6">
                  <c:v>Косинский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85</c:v>
                </c:pt>
                <c:pt idx="1">
                  <c:v>49</c:v>
                </c:pt>
                <c:pt idx="2">
                  <c:v>32</c:v>
                </c:pt>
                <c:pt idx="3">
                  <c:v>24</c:v>
                </c:pt>
                <c:pt idx="4">
                  <c:v>29</c:v>
                </c:pt>
                <c:pt idx="5">
                  <c:v>23</c:v>
                </c:pt>
                <c:pt idx="6">
                  <c:v>10</c:v>
                </c:pt>
              </c:numCache>
            </c:numRef>
          </c:val>
        </c:ser>
        <c:marker val="1"/>
        <c:axId val="74299264"/>
        <c:axId val="75374976"/>
      </c:lineChart>
      <c:catAx>
        <c:axId val="74299264"/>
        <c:scaling>
          <c:orientation val="minMax"/>
        </c:scaling>
        <c:axPos val="b"/>
        <c:tickLblPos val="nextTo"/>
        <c:crossAx val="75374976"/>
        <c:crosses val="autoZero"/>
        <c:auto val="1"/>
        <c:lblAlgn val="ctr"/>
        <c:lblOffset val="100"/>
      </c:catAx>
      <c:valAx>
        <c:axId val="75374976"/>
        <c:scaling>
          <c:orientation val="minMax"/>
        </c:scaling>
        <c:axPos val="l"/>
        <c:majorGridlines/>
        <c:numFmt formatCode="General" sourceLinked="1"/>
        <c:tickLblPos val="nextTo"/>
        <c:crossAx val="742992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мальчики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73</c:v>
                </c:pt>
                <c:pt idx="1">
                  <c:v>76</c:v>
                </c:pt>
                <c:pt idx="2">
                  <c:v>66</c:v>
                </c:pt>
                <c:pt idx="3">
                  <c:v>63</c:v>
                </c:pt>
                <c:pt idx="4">
                  <c:v>74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девочки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72</c:v>
                </c:pt>
                <c:pt idx="1">
                  <c:v>68</c:v>
                </c:pt>
                <c:pt idx="2">
                  <c:v>66</c:v>
                </c:pt>
                <c:pt idx="3">
                  <c:v>64</c:v>
                </c:pt>
                <c:pt idx="4">
                  <c:v>64</c:v>
                </c:pt>
              </c:numCache>
            </c:numRef>
          </c:val>
        </c:ser>
        <c:shape val="cone"/>
        <c:axId val="61654912"/>
        <c:axId val="61656448"/>
        <c:axId val="61798592"/>
      </c:bar3DChart>
      <c:catAx>
        <c:axId val="61654912"/>
        <c:scaling>
          <c:orientation val="minMax"/>
        </c:scaling>
        <c:axPos val="b"/>
        <c:numFmt formatCode="General" sourceLinked="1"/>
        <c:tickLblPos val="nextTo"/>
        <c:crossAx val="61656448"/>
        <c:crosses val="autoZero"/>
        <c:auto val="1"/>
        <c:lblAlgn val="ctr"/>
        <c:lblOffset val="100"/>
      </c:catAx>
      <c:valAx>
        <c:axId val="61656448"/>
        <c:scaling>
          <c:orientation val="minMax"/>
        </c:scaling>
        <c:axPos val="l"/>
        <c:majorGridlines/>
        <c:numFmt formatCode="General" sourceLinked="1"/>
        <c:tickLblPos val="nextTo"/>
        <c:crossAx val="61654912"/>
        <c:crosses val="autoZero"/>
        <c:crossBetween val="between"/>
      </c:valAx>
      <c:serAx>
        <c:axId val="61798592"/>
        <c:scaling>
          <c:orientation val="minMax"/>
        </c:scaling>
        <c:axPos val="b"/>
        <c:tickLblPos val="nextTo"/>
        <c:crossAx val="61656448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 браке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63</c:v>
                </c:pt>
                <c:pt idx="1">
                  <c:v>69</c:v>
                </c:pt>
                <c:pt idx="2">
                  <c:v>62</c:v>
                </c:pt>
                <c:pt idx="3">
                  <c:v>68</c:v>
                </c:pt>
                <c:pt idx="4">
                  <c:v>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 установлением отцовства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44</c:v>
                </c:pt>
                <c:pt idx="1">
                  <c:v>41</c:v>
                </c:pt>
                <c:pt idx="2">
                  <c:v>39</c:v>
                </c:pt>
                <c:pt idx="3">
                  <c:v>31</c:v>
                </c:pt>
                <c:pt idx="4">
                  <c:v>34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 одинокой матери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38</c:v>
                </c:pt>
                <c:pt idx="1">
                  <c:v>33</c:v>
                </c:pt>
                <c:pt idx="2">
                  <c:v>31</c:v>
                </c:pt>
                <c:pt idx="3">
                  <c:v>26</c:v>
                </c:pt>
                <c:pt idx="4">
                  <c:v>28</c:v>
                </c:pt>
              </c:numCache>
            </c:numRef>
          </c:val>
        </c:ser>
        <c:shape val="pyramid"/>
        <c:axId val="67877888"/>
        <c:axId val="67879680"/>
        <c:axId val="0"/>
      </c:bar3DChart>
      <c:catAx>
        <c:axId val="67877888"/>
        <c:scaling>
          <c:orientation val="minMax"/>
        </c:scaling>
        <c:axPos val="b"/>
        <c:numFmt formatCode="General" sourceLinked="1"/>
        <c:tickLblPos val="nextTo"/>
        <c:crossAx val="67879680"/>
        <c:crosses val="autoZero"/>
        <c:auto val="1"/>
        <c:lblAlgn val="ctr"/>
        <c:lblOffset val="100"/>
      </c:catAx>
      <c:valAx>
        <c:axId val="67879680"/>
        <c:scaling>
          <c:orientation val="minMax"/>
        </c:scaling>
        <c:axPos val="l"/>
        <c:majorGridlines/>
        <c:numFmt formatCode="General" sourceLinked="1"/>
        <c:tickLblPos val="nextTo"/>
        <c:crossAx val="678778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10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6825396825396898E-2"/>
          <c:y val="6.4748201438848976E-2"/>
          <c:w val="0.54285714285714259"/>
          <c:h val="0.8369304556354919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Юрлинское</c:v>
                </c:pt>
              </c:strCache>
            </c:strRef>
          </c:tx>
          <c:spPr>
            <a:solidFill>
              <a:schemeClr val="accent1"/>
            </a:solidFill>
            <a:ln w="15674">
              <a:solidFill>
                <a:schemeClr val="tx1"/>
              </a:solidFill>
              <a:prstDash val="solid"/>
            </a:ln>
          </c:spPr>
          <c:cat>
            <c:numRef>
              <c:f>Sheet1!$B$1:$H$1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Sheet1!$B$2:$H$2</c:f>
              <c:numCache>
                <c:formatCode>General</c:formatCode>
                <c:ptCount val="6"/>
                <c:pt idx="0">
                  <c:v>117</c:v>
                </c:pt>
                <c:pt idx="1">
                  <c:v>109</c:v>
                </c:pt>
                <c:pt idx="2">
                  <c:v>110</c:v>
                </c:pt>
                <c:pt idx="3">
                  <c:v>109</c:v>
                </c:pt>
                <c:pt idx="4">
                  <c:v>115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У-Березовское</c:v>
                </c:pt>
              </c:strCache>
            </c:strRef>
          </c:tx>
          <c:spPr>
            <a:solidFill>
              <a:schemeClr val="accent2"/>
            </a:solidFill>
            <a:ln w="15674">
              <a:solidFill>
                <a:schemeClr val="tx1"/>
              </a:solidFill>
              <a:prstDash val="solid"/>
            </a:ln>
          </c:spPr>
          <c:cat>
            <c:numRef>
              <c:f>Sheet1!$B$1:$H$1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Sheet1!$B$3:$H$3</c:f>
              <c:numCache>
                <c:formatCode>General</c:formatCode>
                <c:ptCount val="6"/>
                <c:pt idx="0">
                  <c:v>7</c:v>
                </c:pt>
                <c:pt idx="1">
                  <c:v>9</c:v>
                </c:pt>
                <c:pt idx="2">
                  <c:v>2</c:v>
                </c:pt>
                <c:pt idx="3">
                  <c:v>5</c:v>
                </c:pt>
                <c:pt idx="4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У-Зулинское</c:v>
                </c:pt>
              </c:strCache>
            </c:strRef>
          </c:tx>
          <c:spPr>
            <a:solidFill>
              <a:schemeClr val="hlink"/>
            </a:solidFill>
            <a:ln w="15674">
              <a:solidFill>
                <a:schemeClr val="tx1"/>
              </a:solidFill>
              <a:prstDash val="solid"/>
            </a:ln>
          </c:spPr>
          <c:cat>
            <c:numRef>
              <c:f>Sheet1!$B$1:$H$1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Sheet1!$B$4:$H$4</c:f>
              <c:numCache>
                <c:formatCode>General</c:formatCode>
                <c:ptCount val="6"/>
                <c:pt idx="0">
                  <c:v>21</c:v>
                </c:pt>
                <c:pt idx="1">
                  <c:v>25</c:v>
                </c:pt>
                <c:pt idx="2">
                  <c:v>20</c:v>
                </c:pt>
                <c:pt idx="3">
                  <c:v>13</c:v>
                </c:pt>
                <c:pt idx="4">
                  <c:v>16</c:v>
                </c:pt>
              </c:numCache>
            </c:numRef>
          </c:val>
        </c:ser>
        <c:gapDepth val="0"/>
        <c:shape val="cone"/>
        <c:axId val="73734400"/>
        <c:axId val="73744384"/>
        <c:axId val="0"/>
      </c:bar3DChart>
      <c:catAx>
        <c:axId val="73734400"/>
        <c:scaling>
          <c:orientation val="minMax"/>
        </c:scaling>
        <c:axPos val="b"/>
        <c:numFmt formatCode="General" sourceLinked="1"/>
        <c:tickLblPos val="low"/>
        <c:spPr>
          <a:ln w="39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81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3744384"/>
        <c:crosses val="autoZero"/>
        <c:auto val="1"/>
        <c:lblAlgn val="ctr"/>
        <c:lblOffset val="100"/>
        <c:tickLblSkip val="1"/>
        <c:tickMarkSkip val="1"/>
      </c:catAx>
      <c:valAx>
        <c:axId val="73744384"/>
        <c:scaling>
          <c:orientation val="minMax"/>
        </c:scaling>
        <c:axPos val="l"/>
        <c:majorGridlines>
          <c:spPr>
            <a:ln w="3918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9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3734400"/>
        <c:crosses val="autoZero"/>
        <c:crossBetween val="between"/>
      </c:valAx>
      <c:spPr>
        <a:noFill/>
        <a:ln w="31348">
          <a:noFill/>
        </a:ln>
      </c:spPr>
    </c:plotArea>
    <c:legend>
      <c:legendPos val="r"/>
      <c:layout>
        <c:manualLayout>
          <c:xMode val="edge"/>
          <c:yMode val="edge"/>
          <c:x val="0.65714285714285758"/>
          <c:y val="0.37410071942446077"/>
          <c:w val="0.28851443569553814"/>
          <c:h val="0.21705329528306122"/>
        </c:manualLayout>
      </c:layout>
      <c:spPr>
        <a:noFill/>
        <a:ln w="3918">
          <a:solidFill>
            <a:schemeClr val="tx1"/>
          </a:solidFill>
          <a:prstDash val="solid"/>
        </a:ln>
      </c:spPr>
      <c:txPr>
        <a:bodyPr/>
        <a:lstStyle/>
        <a:p>
          <a:pPr>
            <a:defRPr sz="204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22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до 18 лет</c:v>
                </c:pt>
                <c:pt idx="1">
                  <c:v>18-24</c:v>
                </c:pt>
                <c:pt idx="2">
                  <c:v>25-34</c:v>
                </c:pt>
                <c:pt idx="3">
                  <c:v>35-и старше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15</c:v>
                </c:pt>
                <c:pt idx="2">
                  <c:v>21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до 18 лет</c:v>
                </c:pt>
                <c:pt idx="1">
                  <c:v>18-24</c:v>
                </c:pt>
                <c:pt idx="2">
                  <c:v>25-34</c:v>
                </c:pt>
                <c:pt idx="3">
                  <c:v>35-и старше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</c:v>
                </c:pt>
                <c:pt idx="1">
                  <c:v>15</c:v>
                </c:pt>
                <c:pt idx="2">
                  <c:v>23</c:v>
                </c:pt>
                <c:pt idx="3">
                  <c:v>3</c:v>
                </c:pt>
              </c:numCache>
            </c:numRef>
          </c:val>
        </c:ser>
        <c:shape val="box"/>
        <c:axId val="75586560"/>
        <c:axId val="75596544"/>
        <c:axId val="76540096"/>
      </c:bar3DChart>
      <c:catAx>
        <c:axId val="75586560"/>
        <c:scaling>
          <c:orientation val="minMax"/>
        </c:scaling>
        <c:axPos val="b"/>
        <c:tickLblPos val="nextTo"/>
        <c:crossAx val="75596544"/>
        <c:crosses val="autoZero"/>
        <c:auto val="1"/>
        <c:lblAlgn val="ctr"/>
        <c:lblOffset val="100"/>
      </c:catAx>
      <c:valAx>
        <c:axId val="75596544"/>
        <c:scaling>
          <c:orientation val="minMax"/>
        </c:scaling>
        <c:axPos val="l"/>
        <c:majorGridlines/>
        <c:numFmt formatCode="General" sourceLinked="1"/>
        <c:tickLblPos val="nextTo"/>
        <c:crossAx val="75586560"/>
        <c:crosses val="autoZero"/>
        <c:crossBetween val="between"/>
      </c:valAx>
      <c:serAx>
        <c:axId val="76540096"/>
        <c:scaling>
          <c:orientation val="minMax"/>
        </c:scaling>
        <c:axPos val="b"/>
        <c:tickLblPos val="nextTo"/>
        <c:crossAx val="75596544"/>
        <c:crosses val="autoZero"/>
      </c:ser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18-24</c:v>
                </c:pt>
                <c:pt idx="1">
                  <c:v>25-39</c:v>
                </c:pt>
                <c:pt idx="2">
                  <c:v>40-49</c:v>
                </c:pt>
                <c:pt idx="3">
                  <c:v>50-59</c:v>
                </c:pt>
                <c:pt idx="4">
                  <c:v>60 лет и старше</c:v>
                </c:pt>
                <c:pt idx="5">
                  <c:v>возраст не указан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</c:v>
                </c:pt>
                <c:pt idx="1">
                  <c:v>22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18-24</c:v>
                </c:pt>
                <c:pt idx="1">
                  <c:v>25-39</c:v>
                </c:pt>
                <c:pt idx="2">
                  <c:v>40-49</c:v>
                </c:pt>
                <c:pt idx="3">
                  <c:v>50-59</c:v>
                </c:pt>
                <c:pt idx="4">
                  <c:v>60 лет и старше</c:v>
                </c:pt>
                <c:pt idx="5">
                  <c:v>возраст не указан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</c:v>
                </c:pt>
                <c:pt idx="1">
                  <c:v>19</c:v>
                </c:pt>
                <c:pt idx="2">
                  <c:v>4</c:v>
                </c:pt>
                <c:pt idx="3">
                  <c:v>3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shape val="cylinder"/>
        <c:axId val="78324864"/>
        <c:axId val="78326400"/>
        <c:axId val="0"/>
      </c:bar3DChart>
      <c:catAx>
        <c:axId val="78324864"/>
        <c:scaling>
          <c:orientation val="minMax"/>
        </c:scaling>
        <c:axPos val="b"/>
        <c:tickLblPos val="nextTo"/>
        <c:crossAx val="78326400"/>
        <c:crosses val="autoZero"/>
        <c:auto val="1"/>
        <c:lblAlgn val="ctr"/>
        <c:lblOffset val="100"/>
      </c:catAx>
      <c:valAx>
        <c:axId val="78326400"/>
        <c:scaling>
          <c:orientation val="minMax"/>
        </c:scaling>
        <c:axPos val="l"/>
        <c:majorGridlines/>
        <c:numFmt formatCode="General" sourceLinked="1"/>
        <c:tickLblPos val="nextTo"/>
        <c:crossAx val="7832486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Юрлинское</c:v>
                </c:pt>
                <c:pt idx="1">
                  <c:v>У-Березовское</c:v>
                </c:pt>
                <c:pt idx="2">
                  <c:v>У-Зулинское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134</c:v>
                </c:pt>
                <c:pt idx="1">
                  <c:v>20</c:v>
                </c:pt>
                <c:pt idx="2">
                  <c:v>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Юрлинское</c:v>
                </c:pt>
                <c:pt idx="1">
                  <c:v>У-Березовское</c:v>
                </c:pt>
                <c:pt idx="2">
                  <c:v>У-Зулинское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124</c:v>
                </c:pt>
                <c:pt idx="1">
                  <c:v>15</c:v>
                </c:pt>
                <c:pt idx="2">
                  <c:v>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Юрлинское</c:v>
                </c:pt>
                <c:pt idx="1">
                  <c:v>У-Березовское</c:v>
                </c:pt>
                <c:pt idx="2">
                  <c:v>У-Зулинское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103</c:v>
                </c:pt>
                <c:pt idx="1">
                  <c:v>18</c:v>
                </c:pt>
                <c:pt idx="2">
                  <c:v>23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Юрлинское</c:v>
                </c:pt>
                <c:pt idx="1">
                  <c:v>У-Березовское</c:v>
                </c:pt>
                <c:pt idx="2">
                  <c:v>У-Зулинское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122</c:v>
                </c:pt>
                <c:pt idx="1">
                  <c:v>22</c:v>
                </c:pt>
                <c:pt idx="2">
                  <c:v>20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Юрлинское</c:v>
                </c:pt>
                <c:pt idx="1">
                  <c:v>У-Березовское</c:v>
                </c:pt>
                <c:pt idx="2">
                  <c:v>У-Зулинское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130</c:v>
                </c:pt>
                <c:pt idx="1">
                  <c:v>10</c:v>
                </c:pt>
                <c:pt idx="2">
                  <c:v>31</c:v>
                </c:pt>
              </c:numCache>
            </c:numRef>
          </c:val>
        </c:ser>
        <c:shape val="pyramid"/>
        <c:axId val="79071488"/>
        <c:axId val="79080832"/>
        <c:axId val="77436224"/>
      </c:bar3DChart>
      <c:catAx>
        <c:axId val="79071488"/>
        <c:scaling>
          <c:orientation val="minMax"/>
        </c:scaling>
        <c:axPos val="b"/>
        <c:tickLblPos val="nextTo"/>
        <c:crossAx val="79080832"/>
        <c:crosses val="autoZero"/>
        <c:auto val="1"/>
        <c:lblAlgn val="ctr"/>
        <c:lblOffset val="100"/>
      </c:catAx>
      <c:valAx>
        <c:axId val="79080832"/>
        <c:scaling>
          <c:orientation val="minMax"/>
        </c:scaling>
        <c:axPos val="l"/>
        <c:majorGridlines/>
        <c:numFmt formatCode="General" sourceLinked="1"/>
        <c:tickLblPos val="nextTo"/>
        <c:crossAx val="79071488"/>
        <c:crosses val="autoZero"/>
        <c:crossBetween val="between"/>
      </c:valAx>
      <c:serAx>
        <c:axId val="77436224"/>
        <c:scaling>
          <c:orientation val="minMax"/>
        </c:scaling>
        <c:axPos val="b"/>
        <c:tickLblPos val="nextTo"/>
        <c:crossAx val="79080832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103</c:v>
                </c:pt>
                <c:pt idx="1">
                  <c:v>105</c:v>
                </c:pt>
                <c:pt idx="2">
                  <c:v>80</c:v>
                </c:pt>
                <c:pt idx="3">
                  <c:v>90</c:v>
                </c:pt>
                <c:pt idx="4">
                  <c:v>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77</c:v>
                </c:pt>
                <c:pt idx="1">
                  <c:v>64</c:v>
                </c:pt>
                <c:pt idx="2">
                  <c:v>64</c:v>
                </c:pt>
                <c:pt idx="3">
                  <c:v>74</c:v>
                </c:pt>
                <c:pt idx="4">
                  <c:v>72</c:v>
                </c:pt>
              </c:numCache>
            </c:numRef>
          </c:val>
        </c:ser>
        <c:shape val="cylinder"/>
        <c:axId val="79348480"/>
        <c:axId val="79350016"/>
        <c:axId val="0"/>
      </c:bar3DChart>
      <c:catAx>
        <c:axId val="79348480"/>
        <c:scaling>
          <c:orientation val="minMax"/>
        </c:scaling>
        <c:axPos val="b"/>
        <c:numFmt formatCode="General" sourceLinked="1"/>
        <c:tickLblPos val="nextTo"/>
        <c:crossAx val="79350016"/>
        <c:crosses val="autoZero"/>
        <c:auto val="1"/>
        <c:lblAlgn val="ctr"/>
        <c:lblOffset val="100"/>
      </c:catAx>
      <c:valAx>
        <c:axId val="79350016"/>
        <c:scaling>
          <c:orientation val="minMax"/>
        </c:scaling>
        <c:axPos val="l"/>
        <c:majorGridlines/>
        <c:numFmt formatCode="General" sourceLinked="1"/>
        <c:tickLblPos val="nextTo"/>
        <c:crossAx val="793484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Лист1!$C$1</c:f>
              <c:strCache>
                <c:ptCount val="1"/>
                <c:pt idx="0">
                  <c:v>рождаемость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Кудымкар</c:v>
                </c:pt>
                <c:pt idx="1">
                  <c:v>Кудымкарский</c:v>
                </c:pt>
                <c:pt idx="2">
                  <c:v>Юсьвинский</c:v>
                </c:pt>
                <c:pt idx="3">
                  <c:v>Гайнский</c:v>
                </c:pt>
                <c:pt idx="4">
                  <c:v>Юрлинский</c:v>
                </c:pt>
                <c:pt idx="5">
                  <c:v>Кочевский</c:v>
                </c:pt>
                <c:pt idx="6">
                  <c:v>Косинский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501</c:v>
                </c:pt>
                <c:pt idx="1">
                  <c:v>368</c:v>
                </c:pt>
                <c:pt idx="2">
                  <c:v>215</c:v>
                </c:pt>
                <c:pt idx="3">
                  <c:v>137</c:v>
                </c:pt>
                <c:pt idx="4">
                  <c:v>138</c:v>
                </c:pt>
                <c:pt idx="5">
                  <c:v>146</c:v>
                </c:pt>
                <c:pt idx="6">
                  <c:v>68</c:v>
                </c:pt>
              </c:numCache>
            </c:numRef>
          </c:val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смертность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Кудымкар</c:v>
                </c:pt>
                <c:pt idx="1">
                  <c:v>Кудымкарский</c:v>
                </c:pt>
                <c:pt idx="2">
                  <c:v>Юсьвинский</c:v>
                </c:pt>
                <c:pt idx="3">
                  <c:v>Гайнский</c:v>
                </c:pt>
                <c:pt idx="4">
                  <c:v>Юрлинский</c:v>
                </c:pt>
                <c:pt idx="5">
                  <c:v>Кочевский</c:v>
                </c:pt>
                <c:pt idx="6">
                  <c:v>Косинский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423</c:v>
                </c:pt>
                <c:pt idx="1">
                  <c:v>470</c:v>
                </c:pt>
                <c:pt idx="2">
                  <c:v>354</c:v>
                </c:pt>
                <c:pt idx="3">
                  <c:v>188</c:v>
                </c:pt>
                <c:pt idx="4">
                  <c:v>171</c:v>
                </c:pt>
                <c:pt idx="5">
                  <c:v>197</c:v>
                </c:pt>
                <c:pt idx="6">
                  <c:v>113</c:v>
                </c:pt>
              </c:numCache>
            </c:numRef>
          </c:val>
        </c:ser>
        <c:shape val="cylinder"/>
        <c:axId val="75995392"/>
        <c:axId val="76141696"/>
        <c:axId val="0"/>
      </c:bar3DChart>
      <c:catAx>
        <c:axId val="75995392"/>
        <c:scaling>
          <c:orientation val="minMax"/>
        </c:scaling>
        <c:axPos val="b"/>
        <c:tickLblPos val="nextTo"/>
        <c:crossAx val="76141696"/>
        <c:crosses val="autoZero"/>
        <c:auto val="1"/>
        <c:lblAlgn val="ctr"/>
        <c:lblOffset val="100"/>
      </c:catAx>
      <c:valAx>
        <c:axId val="76141696"/>
        <c:scaling>
          <c:orientation val="minMax"/>
        </c:scaling>
        <c:axPos val="l"/>
        <c:majorGridlines/>
        <c:numFmt formatCode="General" sourceLinked="1"/>
        <c:tickLblPos val="nextTo"/>
        <c:crossAx val="759953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F034B-983D-49BB-ACE2-778ECDAAEA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726D9-9D44-4DA8-B601-83234D2389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7FF57-D308-449A-9FE7-BF29DD77DF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1AEDE96-3FE5-4007-B47E-8C6BD96081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6996A3B-14A6-4364-9B0C-0BC9E4A8D6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E406261-190F-48C6-A6A1-266E23D10E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9C702-C934-4BA6-91D1-ABADC45B1B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7AD01-E58D-46BD-B8BD-1B91C3867D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42A20-0602-4A1B-9568-7EE929F0FB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2E805-592C-4750-B192-39CC691FB9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7E1A0-AC76-4835-9DB4-BE3A765259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2C84D-6C3B-4A2F-8821-07C942181C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1AA8-1414-40C4-9FD3-5446B4D8F1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2051D-E310-4CF7-AB77-46D61E28BA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D3F1DF-E1EE-4B51-86A4-2845E58EB6E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ru-RU" sz="4800" b="1" i="1" dirty="0">
                <a:latin typeface="Monotype Corsiva" pitchFamily="66" charset="0"/>
              </a:rPr>
              <a:t>Сравнительный анализ государственной регистрации актов гражданского состояния отдела ЗАГС </a:t>
            </a:r>
            <a:r>
              <a:rPr lang="ru-RU" sz="4800" b="1" i="1" dirty="0" smtClean="0">
                <a:latin typeface="Monotype Corsiva" pitchFamily="66" charset="0"/>
              </a:rPr>
              <a:t>администрации </a:t>
            </a:r>
            <a:r>
              <a:rPr lang="ru-RU" sz="4800" b="1" i="1" dirty="0" err="1" smtClean="0">
                <a:latin typeface="Monotype Corsiva" pitchFamily="66" charset="0"/>
              </a:rPr>
              <a:t>Юрлинского</a:t>
            </a:r>
            <a:r>
              <a:rPr lang="ru-RU" sz="4800" b="1" i="1" dirty="0" smtClean="0">
                <a:latin typeface="Monotype Corsiva" pitchFamily="66" charset="0"/>
              </a:rPr>
              <a:t> муниципального района</a:t>
            </a:r>
            <a:r>
              <a:rPr lang="en-US" sz="4800" b="1" i="1" dirty="0">
                <a:latin typeface="Monotype Corsiva" pitchFamily="66" charset="0"/>
              </a:rPr>
              <a:t/>
            </a:r>
            <a:br>
              <a:rPr lang="en-US" sz="4800" b="1" i="1" dirty="0">
                <a:latin typeface="Monotype Corsiva" pitchFamily="66" charset="0"/>
              </a:rPr>
            </a:br>
            <a:r>
              <a:rPr lang="ru-RU" sz="4800" b="1" i="1" dirty="0" smtClean="0">
                <a:latin typeface="Monotype Corsiva" pitchFamily="66" charset="0"/>
              </a:rPr>
              <a:t>2014-2015 </a:t>
            </a:r>
            <a:r>
              <a:rPr lang="ru-RU" sz="4800" b="1" i="1" dirty="0">
                <a:latin typeface="Monotype Corsiva" pitchFamily="66" charset="0"/>
              </a:rPr>
              <a:t>г.г.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sz="2000" b="1" dirty="0" smtClean="0"/>
              <a:t>Государственная регистрация расторжения брака 2015 г.</a:t>
            </a:r>
            <a:endParaRPr lang="ru-RU" sz="2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27758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Составлено а/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з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о расторжении брака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58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Из них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2156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 взаимному согласию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  заявлению одного из супругов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 решению суда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758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758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758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758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758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758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758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chemeClr val="tx1"/>
                </a:solidFill>
              </a:rPr>
              <a:t>Количество зарегистрированных расторжений браков в </a:t>
            </a:r>
            <a:r>
              <a:rPr lang="ru-RU" sz="2400" b="1" dirty="0" err="1">
                <a:solidFill>
                  <a:schemeClr val="tx1"/>
                </a:solidFill>
              </a:rPr>
              <a:t>Юрлинском</a:t>
            </a:r>
            <a:r>
              <a:rPr lang="ru-RU" sz="2400" b="1" dirty="0">
                <a:solidFill>
                  <a:schemeClr val="tx1"/>
                </a:solidFill>
              </a:rPr>
              <a:t> муниципальном районе за 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2011-2015 </a:t>
            </a:r>
            <a:r>
              <a:rPr lang="ru-RU" sz="2400" b="1" dirty="0">
                <a:solidFill>
                  <a:schemeClr val="tx1"/>
                </a:solidFill>
              </a:rPr>
              <a:t>гг.</a:t>
            </a:r>
            <a:br>
              <a:rPr lang="ru-RU" sz="2400" b="1" dirty="0">
                <a:solidFill>
                  <a:schemeClr val="tx1"/>
                </a:solidFill>
              </a:rPr>
            </a:b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22602" name="Group 74"/>
          <p:cNvGraphicFramePr>
            <a:graphicFrameLocks noGrp="1"/>
          </p:cNvGraphicFramePr>
          <p:nvPr>
            <p:ph type="tbl" idx="1"/>
          </p:nvPr>
        </p:nvGraphicFramePr>
        <p:xfrm>
          <a:off x="214282" y="1357299"/>
          <a:ext cx="8911173" cy="5424422"/>
        </p:xfrm>
        <a:graphic>
          <a:graphicData uri="http://schemas.openxmlformats.org/drawingml/2006/table">
            <a:tbl>
              <a:tblPr/>
              <a:tblGrid>
                <a:gridCol w="785818"/>
                <a:gridCol w="642942"/>
                <a:gridCol w="878845"/>
                <a:gridCol w="807407"/>
                <a:gridCol w="785818"/>
                <a:gridCol w="785818"/>
                <a:gridCol w="938377"/>
                <a:gridCol w="535785"/>
                <a:gridCol w="535785"/>
                <a:gridCol w="1214446"/>
                <a:gridCol w="1000132"/>
              </a:tblGrid>
              <a:tr h="70999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40-49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50-59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 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старше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Возраст не указан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 числа расторгнувших брак имели детей до 18 лет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60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разводов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них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детей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14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2862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0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4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19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81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041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2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2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dirty="0" smtClean="0"/>
              <a:t>Распределение лиц расторгнувших в брак в 2015 году по возрасту и полу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/>
              <a:t>Государственная регистрация смерти в районе с 2011-2015</a:t>
            </a:r>
            <a:endParaRPr lang="ru-RU" sz="2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391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Смерти всего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Из них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В т.ч. до 1 года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мужчин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женщин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180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169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144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164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171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</a:rPr>
              <a:t>Государственная регистрация смерти в разрезе </a:t>
            </a:r>
            <a:r>
              <a:rPr lang="ru-RU" sz="2000" b="1" dirty="0" smtClean="0">
                <a:solidFill>
                  <a:schemeClr val="tx1"/>
                </a:solidFill>
              </a:rPr>
              <a:t>т/у и поселений 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2011-2015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24580" name="Group 4"/>
          <p:cNvGraphicFramePr>
            <a:graphicFrameLocks noGrp="1"/>
          </p:cNvGraphicFramePr>
          <p:nvPr>
            <p:ph type="tbl" idx="1"/>
          </p:nvPr>
        </p:nvGraphicFramePr>
        <p:xfrm>
          <a:off x="357158" y="714361"/>
          <a:ext cx="6500858" cy="5799869"/>
        </p:xfrm>
        <a:graphic>
          <a:graphicData uri="http://schemas.openxmlformats.org/drawingml/2006/table">
            <a:tbl>
              <a:tblPr/>
              <a:tblGrid>
                <a:gridCol w="1801813"/>
                <a:gridCol w="912831"/>
                <a:gridCol w="1071570"/>
                <a:gridCol w="928694"/>
                <a:gridCol w="857256"/>
                <a:gridCol w="928694"/>
              </a:tblGrid>
              <a:tr h="5000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Наименование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поселения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2014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Юрла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Вятчинский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Дубровский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Елогский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Петраковский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Титовский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Чужьинский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Юмский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Юрлинское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134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124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У-Березовское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15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У-Зулинский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Пожинский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Сюрольский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У-Зулинское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Всего по району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169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tx1"/>
                </a:solidFill>
              </a:rPr>
              <a:t>Регистрация смерти в разрезе поселений за </a:t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2011-2015 </a:t>
            </a:r>
            <a:r>
              <a:rPr lang="ru-RU" sz="2800" b="1" dirty="0">
                <a:solidFill>
                  <a:schemeClr val="tx1"/>
                </a:solidFill>
              </a:rPr>
              <a:t>г.г.</a:t>
            </a:r>
          </a:p>
        </p:txBody>
      </p:sp>
      <p:graphicFrame>
        <p:nvGraphicFramePr>
          <p:cNvPr id="6" name="Диаграмма 5"/>
          <p:cNvGraphicFramePr>
            <a:graphicFrameLocks noGrp="1"/>
          </p:cNvGraphicFramePr>
          <p:nvPr>
            <p:ph type="chart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solidFill>
                  <a:schemeClr val="tx1"/>
                </a:solidFill>
              </a:rPr>
              <a:t>Среди умерших: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</a:rPr>
              <a:t>Сравнительный анализ 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по регистрации АГС </a:t>
            </a:r>
            <a:r>
              <a:rPr lang="ru-RU" sz="2000" b="1" dirty="0" smtClean="0">
                <a:solidFill>
                  <a:schemeClr val="tx1"/>
                </a:solidFill>
              </a:rPr>
              <a:t>в разрезе</a:t>
            </a: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районов округа за 2014-2015 год по КПО и ПК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37005" name="Group 141"/>
          <p:cNvGraphicFramePr>
            <a:graphicFrameLocks noGrp="1"/>
          </p:cNvGraphicFramePr>
          <p:nvPr>
            <p:ph type="tbl" idx="1"/>
          </p:nvPr>
        </p:nvGraphicFramePr>
        <p:xfrm>
          <a:off x="3" y="857232"/>
          <a:ext cx="9143998" cy="5295920"/>
        </p:xfrm>
        <a:graphic>
          <a:graphicData uri="http://schemas.openxmlformats.org/drawingml/2006/table">
            <a:tbl>
              <a:tblPr/>
              <a:tblGrid>
                <a:gridCol w="2065042"/>
                <a:gridCol w="875751"/>
                <a:gridCol w="875751"/>
                <a:gridCol w="875751"/>
                <a:gridCol w="875751"/>
                <a:gridCol w="875751"/>
                <a:gridCol w="914282"/>
                <a:gridCol w="857256"/>
                <a:gridCol w="928663"/>
              </a:tblGrid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Отделы ЗАГС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рождения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смерти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браки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/брака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9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г. Кудымкар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564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501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426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423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192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198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88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0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Гайнский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район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137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188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Косинский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район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68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113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Кочевский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район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146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197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82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Кудымкарский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район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368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470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134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Юрлинский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район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138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171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4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Юсьвинский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район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215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354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9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 по КПО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1573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1914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1916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669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629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301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252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63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Пермский край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39382</a:t>
                      </a:r>
                      <a:endParaRPr lang="ru-RU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39147</a:t>
                      </a:r>
                      <a:endParaRPr lang="ru-RU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36958</a:t>
                      </a:r>
                      <a:endParaRPr lang="ru-RU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37476</a:t>
                      </a:r>
                      <a:endParaRPr lang="ru-RU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23141</a:t>
                      </a:r>
                      <a:endParaRPr lang="ru-RU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21657</a:t>
                      </a:r>
                      <a:endParaRPr lang="ru-RU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12568</a:t>
                      </a:r>
                      <a:endParaRPr lang="ru-RU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10667</a:t>
                      </a:r>
                      <a:endParaRPr lang="ru-RU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Сравнительный анализ  по регистрации рождения и смерти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районов округа за 2015 год</a:t>
            </a:r>
            <a:endParaRPr lang="ru-RU" sz="2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Сравнительный анализ  по регистрации </a:t>
            </a:r>
            <a:r>
              <a:rPr lang="ru-RU" sz="2000" b="1" dirty="0" smtClean="0">
                <a:solidFill>
                  <a:schemeClr val="tx1"/>
                </a:solidFill>
              </a:rPr>
              <a:t>рождения, смерти, браков и разводов</a:t>
            </a: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районов округа за 2015 год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ru-RU" sz="1600" b="1" dirty="0" smtClean="0"/>
              <a:t>Государственная регистрация актов гражданского состояния в районе за 2011-2015</a:t>
            </a:r>
            <a:endParaRPr lang="ru-RU" sz="1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9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14"/>
                <a:gridCol w="1214446"/>
                <a:gridCol w="1114440"/>
                <a:gridCol w="1100138"/>
                <a:gridCol w="957262"/>
                <a:gridCol w="1028700"/>
                <a:gridCol w="1028700"/>
                <a:gridCol w="1028700"/>
              </a:tblGrid>
              <a:tr h="62189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Рождаемость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Смертность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заключение брака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расторже-ние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брака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установле-ние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отцовства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усыновле-ние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перемена имени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536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145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180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536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143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169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536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132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144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536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127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164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536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138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171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5369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5369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5369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5369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5369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5369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5369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Динамика количества актов гражданского состояния за 2011-2015 г.г.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/>
              <a:t>Среди родившихся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Распределение новорожденных по типам семей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0000"/>
                </a:solidFill>
              </a:rPr>
              <a:t>Регистрация рождения </a:t>
            </a:r>
            <a:r>
              <a:rPr lang="ru-RU" sz="3200" b="1" dirty="0" smtClean="0">
                <a:solidFill>
                  <a:srgbClr val="000000"/>
                </a:solidFill>
              </a:rPr>
              <a:t>2011-2015 </a:t>
            </a:r>
            <a:r>
              <a:rPr lang="ru-RU" sz="3200" b="1" dirty="0">
                <a:solidFill>
                  <a:srgbClr val="000000"/>
                </a:solidFill>
              </a:rPr>
              <a:t>г.г.</a:t>
            </a:r>
            <a:br>
              <a:rPr lang="ru-RU" sz="3200" b="1" dirty="0">
                <a:solidFill>
                  <a:srgbClr val="000000"/>
                </a:solidFill>
              </a:rPr>
            </a:br>
            <a:r>
              <a:rPr lang="ru-RU" sz="2400" b="1" dirty="0">
                <a:solidFill>
                  <a:srgbClr val="000000"/>
                </a:solidFill>
              </a:rPr>
              <a:t>(в разрезе поселений)</a:t>
            </a:r>
          </a:p>
        </p:txBody>
      </p:sp>
      <p:graphicFrame>
        <p:nvGraphicFramePr>
          <p:cNvPr id="4" name="Object 6"/>
          <p:cNvGraphicFramePr>
            <a:graphicFrameLocks noGrp="1" noChangeAspect="1"/>
          </p:cNvGraphicFramePr>
          <p:nvPr>
            <p:ph sz="half" idx="1"/>
          </p:nvPr>
        </p:nvGraphicFramePr>
        <p:xfrm>
          <a:off x="971550" y="1073150"/>
          <a:ext cx="7715250" cy="5019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chemeClr val="tx1"/>
                </a:solidFill>
              </a:rPr>
              <a:t>Государственная регистрация заключения </a:t>
            </a:r>
            <a:r>
              <a:rPr lang="ru-RU" sz="2400" b="1" dirty="0" smtClean="0">
                <a:solidFill>
                  <a:schemeClr val="tx1"/>
                </a:solidFill>
              </a:rPr>
              <a:t>брака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16451" name="Group 67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1" cy="5186550"/>
        </p:xfrm>
        <a:graphic>
          <a:graphicData uri="http://schemas.openxmlformats.org/drawingml/2006/table">
            <a:tbl>
              <a:tblPr/>
              <a:tblGrid>
                <a:gridCol w="1973263"/>
                <a:gridCol w="3128169"/>
                <a:gridCol w="3128169"/>
              </a:tblGrid>
              <a:tr h="9715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 браков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иностранными гражданами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8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ru-RU" sz="2800" b="1" dirty="0">
                <a:solidFill>
                  <a:schemeClr val="tx1"/>
                </a:solidFill>
              </a:rPr>
              <a:t>Возраст вступления в брак</a:t>
            </a:r>
          </a:p>
        </p:txBody>
      </p:sp>
      <p:graphicFrame>
        <p:nvGraphicFramePr>
          <p:cNvPr id="20548" name="Group 68"/>
          <p:cNvGraphicFramePr>
            <a:graphicFrameLocks noGrp="1"/>
          </p:cNvGraphicFramePr>
          <p:nvPr>
            <p:ph type="tbl" idx="1"/>
          </p:nvPr>
        </p:nvGraphicFramePr>
        <p:xfrm>
          <a:off x="428596" y="714356"/>
          <a:ext cx="8507413" cy="5623584"/>
        </p:xfrm>
        <a:graphic>
          <a:graphicData uri="http://schemas.openxmlformats.org/drawingml/2006/table">
            <a:tbl>
              <a:tblPr/>
              <a:tblGrid>
                <a:gridCol w="915988"/>
                <a:gridCol w="912812"/>
                <a:gridCol w="600092"/>
                <a:gridCol w="615148"/>
                <a:gridCol w="615148"/>
                <a:gridCol w="741364"/>
                <a:gridCol w="1171612"/>
                <a:gridCol w="828636"/>
                <a:gridCol w="1027113"/>
                <a:gridCol w="1079500"/>
              </a:tblGrid>
              <a:tr h="85725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b="1" dirty="0" smtClean="0"/>
                        <a:t>До 18 лет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25-34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 и старше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Возраст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 указан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 числа вступивших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первый брак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повтор-ный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3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9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07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07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</a:t>
                      </a:r>
                      <a:endParaRPr lang="ru-RU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ж</a:t>
                      </a:r>
                      <a:endParaRPr lang="ru-RU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/>
          <a:lstStyle/>
          <a:p>
            <a:r>
              <a:rPr lang="ru-RU" sz="1800" b="1" dirty="0" smtClean="0"/>
              <a:t>Распределение лиц вступивших в брак в 2015 году по возрасту и полу</a:t>
            </a:r>
            <a:endParaRPr lang="ru-RU" sz="1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1628</TotalTime>
  <Words>744</Words>
  <Application>Microsoft Office PowerPoint</Application>
  <PresentationFormat>Экран (4:3)</PresentationFormat>
  <Paragraphs>576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Оформление по умолчанию</vt:lpstr>
      <vt:lpstr>Сравнительный анализ государственной регистрации актов гражданского состояния отдела ЗАГС администрации Юрлинского муниципального района 2014-2015 г.г.</vt:lpstr>
      <vt:lpstr>Государственная регистрация актов гражданского состояния в районе за 2011-2015</vt:lpstr>
      <vt:lpstr>Динамика количества актов гражданского состояния за 2011-2015 г.г.</vt:lpstr>
      <vt:lpstr>Среди родившихся</vt:lpstr>
      <vt:lpstr>Распределение новорожденных по типам семей</vt:lpstr>
      <vt:lpstr>Регистрация рождения 2011-2015 г.г. (в разрезе поселений)</vt:lpstr>
      <vt:lpstr>Государственная регистрация заключения брака</vt:lpstr>
      <vt:lpstr>Возраст вступления в брак</vt:lpstr>
      <vt:lpstr>Распределение лиц вступивших в брак в 2015 году по возрасту и полу</vt:lpstr>
      <vt:lpstr>Государственная регистрация расторжения брака 2015 г.</vt:lpstr>
      <vt:lpstr>Количество зарегистрированных расторжений браков в Юрлинском муниципальном районе за   2011-2015 гг. </vt:lpstr>
      <vt:lpstr>Распределение лиц расторгнувших в брак в 2015 году по возрасту и полу</vt:lpstr>
      <vt:lpstr>Государственная регистрация смерти в районе с 2011-2015</vt:lpstr>
      <vt:lpstr>Государственная регистрация смерти в разрезе т/у и поселений  2011-2015</vt:lpstr>
      <vt:lpstr>Регистрация смерти в разрезе поселений за  2011-2015 г.г.</vt:lpstr>
      <vt:lpstr>Среди умерших:</vt:lpstr>
      <vt:lpstr>Сравнительный анализ  по регистрации АГС в разрезе районов округа за 2014-2015 год по КПО и ПК</vt:lpstr>
      <vt:lpstr>Сравнительный анализ  по регистрации рождения и смерти  районов округа за 2015 год</vt:lpstr>
      <vt:lpstr>Сравнительный анализ  по регистрации рождения, смерти, браков и разводов районов округа за 2015 год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Сравнительный анализ государственной регистрации актов гражданского состояния отдела ЗАГС по Юрлинскому муниципальному району  2008-2009 г.г.</dc:title>
  <dc:creator>user</dc:creator>
  <cp:lastModifiedBy>ЗАГС</cp:lastModifiedBy>
  <cp:revision>143</cp:revision>
  <dcterms:created xsi:type="dcterms:W3CDTF">2010-01-27T06:45:03Z</dcterms:created>
  <dcterms:modified xsi:type="dcterms:W3CDTF">2016-03-23T09:52:55Z</dcterms:modified>
</cp:coreProperties>
</file>