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9"/>
  </p:notesMasterIdLst>
  <p:handoutMasterIdLst>
    <p:handoutMasterId r:id="rId10"/>
  </p:handoutMasterIdLst>
  <p:sldIdLst>
    <p:sldId id="256" r:id="rId2"/>
    <p:sldId id="259" r:id="rId3"/>
    <p:sldId id="260" r:id="rId4"/>
    <p:sldId id="269" r:id="rId5"/>
    <p:sldId id="263" r:id="rId6"/>
    <p:sldId id="264" r:id="rId7"/>
    <p:sldId id="268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696" y="10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AA1A66-5AE5-4D82-BF1E-EEFC68B53720}" type="doc">
      <dgm:prSet loTypeId="urn:microsoft.com/office/officeart/2008/layout/CircularPictureCallout" loCatId="picture" qsTypeId="urn:microsoft.com/office/officeart/2005/8/quickstyle/simple1#10" qsCatId="simple" csTypeId="urn:microsoft.com/office/officeart/2005/8/colors/accent1_2#8" csCatId="accent1" phldr="1"/>
      <dgm:spPr/>
      <dgm:t>
        <a:bodyPr/>
        <a:lstStyle/>
        <a:p>
          <a:endParaRPr lang="ru-RU"/>
        </a:p>
      </dgm:t>
    </dgm:pt>
    <dgm:pt modelId="{B3746AE5-7BBC-478D-A266-F638D372F19A}">
      <dgm:prSet/>
      <dgm:spPr/>
      <dgm:t>
        <a:bodyPr/>
        <a:lstStyle/>
        <a:p>
          <a:endParaRPr lang="ru-RU"/>
        </a:p>
      </dgm:t>
    </dgm:pt>
    <dgm:pt modelId="{EEF33F62-5D3E-48D3-AA3F-7C7D3A996588}" type="parTrans" cxnId="{09F67262-3D82-4467-BEEE-C61E71C39160}">
      <dgm:prSet/>
      <dgm:spPr/>
      <dgm:t>
        <a:bodyPr/>
        <a:lstStyle/>
        <a:p>
          <a:endParaRPr lang="ru-RU"/>
        </a:p>
      </dgm:t>
    </dgm:pt>
    <dgm:pt modelId="{ACF5627B-E0BA-49A9-9C7D-4D7B2EB9B4F6}" type="sibTrans" cxnId="{09F67262-3D82-4467-BEEE-C61E71C39160}">
      <dgm:prSet/>
      <dgm:spPr>
        <a:blipFill rotWithShape="1">
          <a:blip xmlns:r="http://schemas.openxmlformats.org/officeDocument/2006/relationships" r:embed="rId1">
            <a:extLst/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EDC4486-ED81-4474-B0B4-8B1C7FABA21B}">
      <dgm:prSet phldrT="[Текст]"/>
      <dgm:spPr/>
      <dgm:t>
        <a:bodyPr/>
        <a:lstStyle/>
        <a:p>
          <a:r>
            <a:rPr lang="ru-RU" dirty="0" smtClean="0">
              <a:latin typeface="Constantia" pitchFamily="18" charset="0"/>
            </a:rPr>
            <a:t>Компенсация части затрат по банковским кредитам.</a:t>
          </a:r>
          <a:endParaRPr lang="ru-RU" dirty="0"/>
        </a:p>
      </dgm:t>
    </dgm:pt>
    <dgm:pt modelId="{C675E725-EB9F-4655-8794-5B25E22FD59E}" type="parTrans" cxnId="{50D0936B-B042-4C70-A462-74A4C80CC5B0}">
      <dgm:prSet/>
      <dgm:spPr/>
      <dgm:t>
        <a:bodyPr/>
        <a:lstStyle/>
        <a:p>
          <a:endParaRPr lang="ru-RU"/>
        </a:p>
      </dgm:t>
    </dgm:pt>
    <dgm:pt modelId="{F9AA7C62-19F6-4F2C-9009-572FA7E595DC}" type="sibTrans" cxnId="{50D0936B-B042-4C70-A462-74A4C80CC5B0}">
      <dgm:prSet/>
      <dgm:spPr>
        <a:blipFill rotWithShape="1">
          <a:blip xmlns:r="http://schemas.openxmlformats.org/officeDocument/2006/relationships" r:embed="rId2">
            <a:extLst/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D4BD73-C0AE-4674-8C54-EF4B7777D3D3}">
      <dgm:prSet phldrT="[Текст]"/>
      <dgm:spPr/>
      <dgm:t>
        <a:bodyPr/>
        <a:lstStyle/>
        <a:p>
          <a:r>
            <a:rPr lang="ru-RU" dirty="0" smtClean="0">
              <a:latin typeface="Constantia" pitchFamily="18" charset="0"/>
            </a:rPr>
            <a:t>Грантовая поддержка.</a:t>
          </a:r>
          <a:endParaRPr lang="ru-RU" dirty="0"/>
        </a:p>
      </dgm:t>
    </dgm:pt>
    <dgm:pt modelId="{F569CAC0-9902-4BB0-A7A9-80F49B8D9B96}" type="parTrans" cxnId="{645248C0-4E8D-415B-83F3-AB9EC41D9AEB}">
      <dgm:prSet/>
      <dgm:spPr/>
      <dgm:t>
        <a:bodyPr/>
        <a:lstStyle/>
        <a:p>
          <a:endParaRPr lang="ru-RU"/>
        </a:p>
      </dgm:t>
    </dgm:pt>
    <dgm:pt modelId="{592BD4B0-5D2E-4C59-9CBD-B663F100C9CB}" type="sibTrans" cxnId="{645248C0-4E8D-415B-83F3-AB9EC41D9AEB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E14DA21-36A7-44AA-AFAF-444F94FA7712}">
      <dgm:prSet phldrT="[Текст]"/>
      <dgm:spPr/>
      <dgm:t>
        <a:bodyPr/>
        <a:lstStyle/>
        <a:p>
          <a:r>
            <a:rPr lang="ru-RU" dirty="0" smtClean="0">
              <a:latin typeface="Constantia" pitchFamily="18" charset="0"/>
            </a:rPr>
            <a:t>Предоставление гарантий и поручительств по банковским кредитам.</a:t>
          </a:r>
          <a:endParaRPr lang="ru-RU" dirty="0"/>
        </a:p>
      </dgm:t>
    </dgm:pt>
    <dgm:pt modelId="{9C0C5680-1751-4604-8FCF-47B82822E063}" type="parTrans" cxnId="{B565B560-A6B3-46E8-9A2E-B93B32736DAD}">
      <dgm:prSet/>
      <dgm:spPr/>
      <dgm:t>
        <a:bodyPr/>
        <a:lstStyle/>
        <a:p>
          <a:endParaRPr lang="ru-RU"/>
        </a:p>
      </dgm:t>
    </dgm:pt>
    <dgm:pt modelId="{B8885E4D-AD2E-4F16-9167-B6D1C0519868}" type="sibTrans" cxnId="{B565B560-A6B3-46E8-9A2E-B93B32736DAD}">
      <dgm:prSet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F72D7EA-C950-4722-B00F-BE6D5D00CBC3}" type="pres">
      <dgm:prSet presAssocID="{A5AA1A66-5AE5-4D82-BF1E-EEFC68B5372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6DA47AB-8607-4FA5-AD84-3AA1E8CE7CFD}" type="pres">
      <dgm:prSet presAssocID="{A5AA1A66-5AE5-4D82-BF1E-EEFC68B53720}" presName="Name1" presStyleCnt="0"/>
      <dgm:spPr/>
    </dgm:pt>
    <dgm:pt modelId="{4C98DA96-11B2-4DB9-8747-8498634189DA}" type="pres">
      <dgm:prSet presAssocID="{ACF5627B-E0BA-49A9-9C7D-4D7B2EB9B4F6}" presName="picture_1" presStyleCnt="0"/>
      <dgm:spPr/>
    </dgm:pt>
    <dgm:pt modelId="{97067194-0CD2-46C2-A5FC-2FC514630879}" type="pres">
      <dgm:prSet presAssocID="{ACF5627B-E0BA-49A9-9C7D-4D7B2EB9B4F6}" presName="pictureRepeatNode" presStyleLbl="alignImgPlace1" presStyleIdx="0" presStyleCnt="4"/>
      <dgm:spPr/>
      <dgm:t>
        <a:bodyPr/>
        <a:lstStyle/>
        <a:p>
          <a:endParaRPr lang="ru-RU"/>
        </a:p>
      </dgm:t>
    </dgm:pt>
    <dgm:pt modelId="{5FEE2845-C810-4A99-AB6B-87D9F83FEE1D}" type="pres">
      <dgm:prSet presAssocID="{B3746AE5-7BBC-478D-A266-F638D372F19A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F9697E-AF76-435C-9DFE-CA87B28228B6}" type="pres">
      <dgm:prSet presAssocID="{F9AA7C62-19F6-4F2C-9009-572FA7E595DC}" presName="picture_2" presStyleCnt="0"/>
      <dgm:spPr/>
    </dgm:pt>
    <dgm:pt modelId="{2ABE5D93-2FDE-46E0-AB64-B302410C772E}" type="pres">
      <dgm:prSet presAssocID="{F9AA7C62-19F6-4F2C-9009-572FA7E595DC}" presName="pictureRepeatNode" presStyleLbl="alignImgPlace1" presStyleIdx="1" presStyleCnt="4"/>
      <dgm:spPr/>
      <dgm:t>
        <a:bodyPr/>
        <a:lstStyle/>
        <a:p>
          <a:endParaRPr lang="ru-RU"/>
        </a:p>
      </dgm:t>
    </dgm:pt>
    <dgm:pt modelId="{8DF97BD5-6F02-4B22-89EC-714ABB14F9A9}" type="pres">
      <dgm:prSet presAssocID="{6EDC4486-ED81-4474-B0B4-8B1C7FABA21B}" presName="line_2" presStyleLbl="parChTrans1D1" presStyleIdx="0" presStyleCnt="3"/>
      <dgm:spPr/>
    </dgm:pt>
    <dgm:pt modelId="{6C100352-7DF0-42DD-8A2E-365FFCF5D647}" type="pres">
      <dgm:prSet presAssocID="{6EDC4486-ED81-4474-B0B4-8B1C7FABA21B}" presName="textparent_2" presStyleLbl="node1" presStyleIdx="0" presStyleCnt="0"/>
      <dgm:spPr/>
    </dgm:pt>
    <dgm:pt modelId="{810DA1D8-9ACE-4A7D-A22A-5885A1DB107B}" type="pres">
      <dgm:prSet presAssocID="{6EDC4486-ED81-4474-B0B4-8B1C7FABA21B}" presName="text_2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05A684-EBFB-4A04-B2B6-7DF6A157FE36}" type="pres">
      <dgm:prSet presAssocID="{592BD4B0-5D2E-4C59-9CBD-B663F100C9CB}" presName="picture_3" presStyleCnt="0"/>
      <dgm:spPr/>
    </dgm:pt>
    <dgm:pt modelId="{895DDB9F-F44C-43C1-9ABF-166EBDB86DF2}" type="pres">
      <dgm:prSet presAssocID="{592BD4B0-5D2E-4C59-9CBD-B663F100C9CB}" presName="pictureRepeatNode" presStyleLbl="alignImgPlace1" presStyleIdx="2" presStyleCnt="4"/>
      <dgm:spPr/>
      <dgm:t>
        <a:bodyPr/>
        <a:lstStyle/>
        <a:p>
          <a:endParaRPr lang="ru-RU"/>
        </a:p>
      </dgm:t>
    </dgm:pt>
    <dgm:pt modelId="{D8FB7B01-4DBB-454D-AD4E-CCA1BFE3CBB4}" type="pres">
      <dgm:prSet presAssocID="{04D4BD73-C0AE-4674-8C54-EF4B7777D3D3}" presName="line_3" presStyleLbl="parChTrans1D1" presStyleIdx="1" presStyleCnt="3"/>
      <dgm:spPr/>
    </dgm:pt>
    <dgm:pt modelId="{4FE90CFE-B13B-411F-86C7-ABB132617DB7}" type="pres">
      <dgm:prSet presAssocID="{04D4BD73-C0AE-4674-8C54-EF4B7777D3D3}" presName="textparent_3" presStyleLbl="node1" presStyleIdx="0" presStyleCnt="0"/>
      <dgm:spPr/>
    </dgm:pt>
    <dgm:pt modelId="{C630A7B6-B424-4880-8576-2ACD09F48563}" type="pres">
      <dgm:prSet presAssocID="{04D4BD73-C0AE-4674-8C54-EF4B7777D3D3}" presName="text_3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15122C-DF81-4F57-A3D1-3A9B8DBD2CD2}" type="pres">
      <dgm:prSet presAssocID="{B8885E4D-AD2E-4F16-9167-B6D1C0519868}" presName="picture_4" presStyleCnt="0"/>
      <dgm:spPr/>
    </dgm:pt>
    <dgm:pt modelId="{3B9CFD51-48B4-4EEF-9C4E-3B01EDAEEFCB}" type="pres">
      <dgm:prSet presAssocID="{B8885E4D-AD2E-4F16-9167-B6D1C0519868}" presName="pictureRepeatNode" presStyleLbl="alignImgPlace1" presStyleIdx="3" presStyleCnt="4"/>
      <dgm:spPr/>
      <dgm:t>
        <a:bodyPr/>
        <a:lstStyle/>
        <a:p>
          <a:endParaRPr lang="ru-RU"/>
        </a:p>
      </dgm:t>
    </dgm:pt>
    <dgm:pt modelId="{96D13FB8-7C4B-4E85-8493-7BCE1A59724F}" type="pres">
      <dgm:prSet presAssocID="{EE14DA21-36A7-44AA-AFAF-444F94FA7712}" presName="line_4" presStyleLbl="parChTrans1D1" presStyleIdx="2" presStyleCnt="3"/>
      <dgm:spPr/>
    </dgm:pt>
    <dgm:pt modelId="{0EA4ED57-3C70-4036-95F3-A5D108B2E8E5}" type="pres">
      <dgm:prSet presAssocID="{EE14DA21-36A7-44AA-AFAF-444F94FA7712}" presName="textparent_4" presStyleLbl="node1" presStyleIdx="0" presStyleCnt="0"/>
      <dgm:spPr/>
    </dgm:pt>
    <dgm:pt modelId="{16B6B854-EBB5-4316-8B5B-6ACBEAD409DF}" type="pres">
      <dgm:prSet presAssocID="{EE14DA21-36A7-44AA-AFAF-444F94FA7712}" presName="text_4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D0936B-B042-4C70-A462-74A4C80CC5B0}" srcId="{A5AA1A66-5AE5-4D82-BF1E-EEFC68B53720}" destId="{6EDC4486-ED81-4474-B0B4-8B1C7FABA21B}" srcOrd="1" destOrd="0" parTransId="{C675E725-EB9F-4655-8794-5B25E22FD59E}" sibTransId="{F9AA7C62-19F6-4F2C-9009-572FA7E595DC}"/>
    <dgm:cxn modelId="{5EE8B293-A6A5-4E77-A37D-10E9E3A6BF2B}" type="presOf" srcId="{B8885E4D-AD2E-4F16-9167-B6D1C0519868}" destId="{3B9CFD51-48B4-4EEF-9C4E-3B01EDAEEFCB}" srcOrd="0" destOrd="0" presId="urn:microsoft.com/office/officeart/2008/layout/CircularPictureCallout"/>
    <dgm:cxn modelId="{F00248B2-3218-4773-A268-F436F352FDB2}" type="presOf" srcId="{6EDC4486-ED81-4474-B0B4-8B1C7FABA21B}" destId="{810DA1D8-9ACE-4A7D-A22A-5885A1DB107B}" srcOrd="0" destOrd="0" presId="urn:microsoft.com/office/officeart/2008/layout/CircularPictureCallout"/>
    <dgm:cxn modelId="{09F67262-3D82-4467-BEEE-C61E71C39160}" srcId="{A5AA1A66-5AE5-4D82-BF1E-EEFC68B53720}" destId="{B3746AE5-7BBC-478D-A266-F638D372F19A}" srcOrd="0" destOrd="0" parTransId="{EEF33F62-5D3E-48D3-AA3F-7C7D3A996588}" sibTransId="{ACF5627B-E0BA-49A9-9C7D-4D7B2EB9B4F6}"/>
    <dgm:cxn modelId="{B565B560-A6B3-46E8-9A2E-B93B32736DAD}" srcId="{A5AA1A66-5AE5-4D82-BF1E-EEFC68B53720}" destId="{EE14DA21-36A7-44AA-AFAF-444F94FA7712}" srcOrd="3" destOrd="0" parTransId="{9C0C5680-1751-4604-8FCF-47B82822E063}" sibTransId="{B8885E4D-AD2E-4F16-9167-B6D1C0519868}"/>
    <dgm:cxn modelId="{62A97298-79A5-45F4-B848-F2CD58E29E06}" type="presOf" srcId="{F9AA7C62-19F6-4F2C-9009-572FA7E595DC}" destId="{2ABE5D93-2FDE-46E0-AB64-B302410C772E}" srcOrd="0" destOrd="0" presId="urn:microsoft.com/office/officeart/2008/layout/CircularPictureCallout"/>
    <dgm:cxn modelId="{D7D455AD-172C-4352-9BC1-C734F4E91C44}" type="presOf" srcId="{A5AA1A66-5AE5-4D82-BF1E-EEFC68B53720}" destId="{0F72D7EA-C950-4722-B00F-BE6D5D00CBC3}" srcOrd="0" destOrd="0" presId="urn:microsoft.com/office/officeart/2008/layout/CircularPictureCallout"/>
    <dgm:cxn modelId="{23540D7A-CEC4-4967-815D-FF3C90CF0C8E}" type="presOf" srcId="{04D4BD73-C0AE-4674-8C54-EF4B7777D3D3}" destId="{C630A7B6-B424-4880-8576-2ACD09F48563}" srcOrd="0" destOrd="0" presId="urn:microsoft.com/office/officeart/2008/layout/CircularPictureCallout"/>
    <dgm:cxn modelId="{82DAF9C3-8A40-48A2-8E52-1D77837BA9D1}" type="presOf" srcId="{B3746AE5-7BBC-478D-A266-F638D372F19A}" destId="{5FEE2845-C810-4A99-AB6B-87D9F83FEE1D}" srcOrd="0" destOrd="0" presId="urn:microsoft.com/office/officeart/2008/layout/CircularPictureCallout"/>
    <dgm:cxn modelId="{29CD68F1-3978-4458-BBB5-128F97AB9711}" type="presOf" srcId="{ACF5627B-E0BA-49A9-9C7D-4D7B2EB9B4F6}" destId="{97067194-0CD2-46C2-A5FC-2FC514630879}" srcOrd="0" destOrd="0" presId="urn:microsoft.com/office/officeart/2008/layout/CircularPictureCallout"/>
    <dgm:cxn modelId="{645248C0-4E8D-415B-83F3-AB9EC41D9AEB}" srcId="{A5AA1A66-5AE5-4D82-BF1E-EEFC68B53720}" destId="{04D4BD73-C0AE-4674-8C54-EF4B7777D3D3}" srcOrd="2" destOrd="0" parTransId="{F569CAC0-9902-4BB0-A7A9-80F49B8D9B96}" sibTransId="{592BD4B0-5D2E-4C59-9CBD-B663F100C9CB}"/>
    <dgm:cxn modelId="{178C51D3-96C8-47EE-8306-8E006D7742A4}" type="presOf" srcId="{EE14DA21-36A7-44AA-AFAF-444F94FA7712}" destId="{16B6B854-EBB5-4316-8B5B-6ACBEAD409DF}" srcOrd="0" destOrd="0" presId="urn:microsoft.com/office/officeart/2008/layout/CircularPictureCallout"/>
    <dgm:cxn modelId="{A762B731-FC09-47DE-BE96-94AE28F8E2C7}" type="presOf" srcId="{592BD4B0-5D2E-4C59-9CBD-B663F100C9CB}" destId="{895DDB9F-F44C-43C1-9ABF-166EBDB86DF2}" srcOrd="0" destOrd="0" presId="urn:microsoft.com/office/officeart/2008/layout/CircularPictureCallout"/>
    <dgm:cxn modelId="{7E013CBD-3322-41B4-B051-0A59D2AB891B}" type="presParOf" srcId="{0F72D7EA-C950-4722-B00F-BE6D5D00CBC3}" destId="{96DA47AB-8607-4FA5-AD84-3AA1E8CE7CFD}" srcOrd="0" destOrd="0" presId="urn:microsoft.com/office/officeart/2008/layout/CircularPictureCallout"/>
    <dgm:cxn modelId="{F3BCB18F-2364-4C67-AAE1-DAA94C3C594E}" type="presParOf" srcId="{96DA47AB-8607-4FA5-AD84-3AA1E8CE7CFD}" destId="{4C98DA96-11B2-4DB9-8747-8498634189DA}" srcOrd="0" destOrd="0" presId="urn:microsoft.com/office/officeart/2008/layout/CircularPictureCallout"/>
    <dgm:cxn modelId="{06F1DC7A-741C-4AC2-8F7C-653732AE4971}" type="presParOf" srcId="{4C98DA96-11B2-4DB9-8747-8498634189DA}" destId="{97067194-0CD2-46C2-A5FC-2FC514630879}" srcOrd="0" destOrd="0" presId="urn:microsoft.com/office/officeart/2008/layout/CircularPictureCallout"/>
    <dgm:cxn modelId="{CE7E886A-5861-4B93-B1D9-D76019364A20}" type="presParOf" srcId="{96DA47AB-8607-4FA5-AD84-3AA1E8CE7CFD}" destId="{5FEE2845-C810-4A99-AB6B-87D9F83FEE1D}" srcOrd="1" destOrd="0" presId="urn:microsoft.com/office/officeart/2008/layout/CircularPictureCallout"/>
    <dgm:cxn modelId="{3A77FEE7-5D42-4F1E-A9DF-D50C0390F6FC}" type="presParOf" srcId="{96DA47AB-8607-4FA5-AD84-3AA1E8CE7CFD}" destId="{FDF9697E-AF76-435C-9DFE-CA87B28228B6}" srcOrd="2" destOrd="0" presId="urn:microsoft.com/office/officeart/2008/layout/CircularPictureCallout"/>
    <dgm:cxn modelId="{E6F5F6BE-E76D-496F-A908-BCBCD4F00D27}" type="presParOf" srcId="{FDF9697E-AF76-435C-9DFE-CA87B28228B6}" destId="{2ABE5D93-2FDE-46E0-AB64-B302410C772E}" srcOrd="0" destOrd="0" presId="urn:microsoft.com/office/officeart/2008/layout/CircularPictureCallout"/>
    <dgm:cxn modelId="{BA7FD0C7-3696-4BE6-A089-634EF8160E28}" type="presParOf" srcId="{96DA47AB-8607-4FA5-AD84-3AA1E8CE7CFD}" destId="{8DF97BD5-6F02-4B22-89EC-714ABB14F9A9}" srcOrd="3" destOrd="0" presId="urn:microsoft.com/office/officeart/2008/layout/CircularPictureCallout"/>
    <dgm:cxn modelId="{CFD6C1D3-CB82-4937-89B8-8C013332E4C6}" type="presParOf" srcId="{96DA47AB-8607-4FA5-AD84-3AA1E8CE7CFD}" destId="{6C100352-7DF0-42DD-8A2E-365FFCF5D647}" srcOrd="4" destOrd="0" presId="urn:microsoft.com/office/officeart/2008/layout/CircularPictureCallout"/>
    <dgm:cxn modelId="{6F1B5A80-01AA-439C-9CA2-CDD55041A8F1}" type="presParOf" srcId="{6C100352-7DF0-42DD-8A2E-365FFCF5D647}" destId="{810DA1D8-9ACE-4A7D-A22A-5885A1DB107B}" srcOrd="0" destOrd="0" presId="urn:microsoft.com/office/officeart/2008/layout/CircularPictureCallout"/>
    <dgm:cxn modelId="{1BFA419B-97F3-49C3-A17D-6997194F3C1E}" type="presParOf" srcId="{96DA47AB-8607-4FA5-AD84-3AA1E8CE7CFD}" destId="{9605A684-EBFB-4A04-B2B6-7DF6A157FE36}" srcOrd="5" destOrd="0" presId="urn:microsoft.com/office/officeart/2008/layout/CircularPictureCallout"/>
    <dgm:cxn modelId="{BF18A059-8704-4E08-B4FF-9F05BAAF8277}" type="presParOf" srcId="{9605A684-EBFB-4A04-B2B6-7DF6A157FE36}" destId="{895DDB9F-F44C-43C1-9ABF-166EBDB86DF2}" srcOrd="0" destOrd="0" presId="urn:microsoft.com/office/officeart/2008/layout/CircularPictureCallout"/>
    <dgm:cxn modelId="{8C0F567E-899A-43F3-80A2-07C250564720}" type="presParOf" srcId="{96DA47AB-8607-4FA5-AD84-3AA1E8CE7CFD}" destId="{D8FB7B01-4DBB-454D-AD4E-CCA1BFE3CBB4}" srcOrd="6" destOrd="0" presId="urn:microsoft.com/office/officeart/2008/layout/CircularPictureCallout"/>
    <dgm:cxn modelId="{FC2CFA34-0897-4F99-9159-C8251F619080}" type="presParOf" srcId="{96DA47AB-8607-4FA5-AD84-3AA1E8CE7CFD}" destId="{4FE90CFE-B13B-411F-86C7-ABB132617DB7}" srcOrd="7" destOrd="0" presId="urn:microsoft.com/office/officeart/2008/layout/CircularPictureCallout"/>
    <dgm:cxn modelId="{B39135A2-F59B-4CAA-879E-C55515B4A9CF}" type="presParOf" srcId="{4FE90CFE-B13B-411F-86C7-ABB132617DB7}" destId="{C630A7B6-B424-4880-8576-2ACD09F48563}" srcOrd="0" destOrd="0" presId="urn:microsoft.com/office/officeart/2008/layout/CircularPictureCallout"/>
    <dgm:cxn modelId="{49F07F50-1C4E-4294-B4AE-F8BA5DE7C81B}" type="presParOf" srcId="{96DA47AB-8607-4FA5-AD84-3AA1E8CE7CFD}" destId="{9115122C-DF81-4F57-A3D1-3A9B8DBD2CD2}" srcOrd="8" destOrd="0" presId="urn:microsoft.com/office/officeart/2008/layout/CircularPictureCallout"/>
    <dgm:cxn modelId="{C99A4C55-7531-4A97-B672-59D87B784510}" type="presParOf" srcId="{9115122C-DF81-4F57-A3D1-3A9B8DBD2CD2}" destId="{3B9CFD51-48B4-4EEF-9C4E-3B01EDAEEFCB}" srcOrd="0" destOrd="0" presId="urn:microsoft.com/office/officeart/2008/layout/CircularPictureCallout"/>
    <dgm:cxn modelId="{63429C40-C689-4D21-B1A2-653EC302BA9C}" type="presParOf" srcId="{96DA47AB-8607-4FA5-AD84-3AA1E8CE7CFD}" destId="{96D13FB8-7C4B-4E85-8493-7BCE1A59724F}" srcOrd="9" destOrd="0" presId="urn:microsoft.com/office/officeart/2008/layout/CircularPictureCallout"/>
    <dgm:cxn modelId="{8FDEDEB8-62B2-4AF5-90A2-0A1F9908BA89}" type="presParOf" srcId="{96DA47AB-8607-4FA5-AD84-3AA1E8CE7CFD}" destId="{0EA4ED57-3C70-4036-95F3-A5D108B2E8E5}" srcOrd="10" destOrd="0" presId="urn:microsoft.com/office/officeart/2008/layout/CircularPictureCallout"/>
    <dgm:cxn modelId="{7077F296-D2D2-42A2-A238-23BF984C1F8C}" type="presParOf" srcId="{0EA4ED57-3C70-4036-95F3-A5D108B2E8E5}" destId="{16B6B854-EBB5-4316-8B5B-6ACBEAD409DF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D13FB8-7C4B-4E85-8493-7BCE1A59724F}">
      <dsp:nvSpPr>
        <dsp:cNvPr id="0" name=""/>
        <dsp:cNvSpPr/>
      </dsp:nvSpPr>
      <dsp:spPr>
        <a:xfrm>
          <a:off x="1922655" y="3256150"/>
          <a:ext cx="3786987" cy="0"/>
        </a:xfrm>
        <a:prstGeom prst="line">
          <a:avLst/>
        </a:pr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FB7B01-4DBB-454D-AD4E-CCA1BFE3CBB4}">
      <dsp:nvSpPr>
        <dsp:cNvPr id="0" name=""/>
        <dsp:cNvSpPr/>
      </dsp:nvSpPr>
      <dsp:spPr>
        <a:xfrm>
          <a:off x="1922655" y="1935985"/>
          <a:ext cx="3243833" cy="0"/>
        </a:xfrm>
        <a:prstGeom prst="line">
          <a:avLst/>
        </a:pr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F97BD5-6F02-4B22-89EC-714ABB14F9A9}">
      <dsp:nvSpPr>
        <dsp:cNvPr id="0" name=""/>
        <dsp:cNvSpPr/>
      </dsp:nvSpPr>
      <dsp:spPr>
        <a:xfrm>
          <a:off x="1922655" y="615820"/>
          <a:ext cx="3786987" cy="0"/>
        </a:xfrm>
        <a:prstGeom prst="line">
          <a:avLst/>
        </a:pr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067194-0CD2-46C2-A5FC-2FC514630879}">
      <dsp:nvSpPr>
        <dsp:cNvPr id="0" name=""/>
        <dsp:cNvSpPr/>
      </dsp:nvSpPr>
      <dsp:spPr>
        <a:xfrm>
          <a:off x="36705" y="50035"/>
          <a:ext cx="3771899" cy="3771899"/>
        </a:xfrm>
        <a:prstGeom prst="ellipse">
          <a:avLst/>
        </a:prstGeom>
        <a:blipFill rotWithShape="1">
          <a:blip xmlns:r="http://schemas.openxmlformats.org/officeDocument/2006/relationships" r:embed="rId1">
            <a:extLst/>
          </a:blip>
          <a:stretch>
            <a:fillRect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EE2845-C810-4A99-AB6B-87D9F83FEE1D}">
      <dsp:nvSpPr>
        <dsp:cNvPr id="0" name=""/>
        <dsp:cNvSpPr/>
      </dsp:nvSpPr>
      <dsp:spPr>
        <a:xfrm>
          <a:off x="715647" y="2052914"/>
          <a:ext cx="2414015" cy="1244726"/>
        </a:xfrm>
        <a:prstGeom prst="rect">
          <a:avLst/>
        </a:prstGeom>
        <a:noFill/>
        <a:ln w="2222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715647" y="2052914"/>
        <a:ext cx="2414015" cy="1244726"/>
      </dsp:txXfrm>
    </dsp:sp>
    <dsp:sp modelId="{2ABE5D93-2FDE-46E0-AB64-B302410C772E}">
      <dsp:nvSpPr>
        <dsp:cNvPr id="0" name=""/>
        <dsp:cNvSpPr/>
      </dsp:nvSpPr>
      <dsp:spPr>
        <a:xfrm>
          <a:off x="5143857" y="50035"/>
          <a:ext cx="1131569" cy="1131569"/>
        </a:xfrm>
        <a:prstGeom prst="ellipse">
          <a:avLst/>
        </a:prstGeom>
        <a:blipFill rotWithShape="1">
          <a:blip xmlns:r="http://schemas.openxmlformats.org/officeDocument/2006/relationships" r:embed="rId2">
            <a:extLst/>
          </a:blip>
          <a:stretch>
            <a:fillRect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0DA1D8-9ACE-4A7D-A22A-5885A1DB107B}">
      <dsp:nvSpPr>
        <dsp:cNvPr id="0" name=""/>
        <dsp:cNvSpPr/>
      </dsp:nvSpPr>
      <dsp:spPr>
        <a:xfrm>
          <a:off x="6275427" y="50035"/>
          <a:ext cx="1048140" cy="1131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4572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Constantia" pitchFamily="18" charset="0"/>
            </a:rPr>
            <a:t>Компенсация части затрат по банковским кредитам.</a:t>
          </a:r>
          <a:endParaRPr lang="ru-RU" sz="1200" kern="1200" dirty="0"/>
        </a:p>
      </dsp:txBody>
      <dsp:txXfrm>
        <a:off x="6275427" y="50035"/>
        <a:ext cx="1048140" cy="1131569"/>
      </dsp:txXfrm>
    </dsp:sp>
    <dsp:sp modelId="{895DDB9F-F44C-43C1-9ABF-166EBDB86DF2}">
      <dsp:nvSpPr>
        <dsp:cNvPr id="0" name=""/>
        <dsp:cNvSpPr/>
      </dsp:nvSpPr>
      <dsp:spPr>
        <a:xfrm>
          <a:off x="4600703" y="1370200"/>
          <a:ext cx="1131569" cy="1131569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30A7B6-B424-4880-8576-2ACD09F48563}">
      <dsp:nvSpPr>
        <dsp:cNvPr id="0" name=""/>
        <dsp:cNvSpPr/>
      </dsp:nvSpPr>
      <dsp:spPr>
        <a:xfrm>
          <a:off x="5732273" y="1370200"/>
          <a:ext cx="912563" cy="1131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4572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Constantia" pitchFamily="18" charset="0"/>
            </a:rPr>
            <a:t>Грантовая поддержка.</a:t>
          </a:r>
          <a:endParaRPr lang="ru-RU" sz="1200" kern="1200" dirty="0"/>
        </a:p>
      </dsp:txBody>
      <dsp:txXfrm>
        <a:off x="5732273" y="1370200"/>
        <a:ext cx="912563" cy="1131569"/>
      </dsp:txXfrm>
    </dsp:sp>
    <dsp:sp modelId="{3B9CFD51-48B4-4EEF-9C4E-3B01EDAEEFCB}">
      <dsp:nvSpPr>
        <dsp:cNvPr id="0" name=""/>
        <dsp:cNvSpPr/>
      </dsp:nvSpPr>
      <dsp:spPr>
        <a:xfrm>
          <a:off x="5143857" y="2690365"/>
          <a:ext cx="1131569" cy="1131569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B6B854-EBB5-4316-8B5B-6ACBEAD409DF}">
      <dsp:nvSpPr>
        <dsp:cNvPr id="0" name=""/>
        <dsp:cNvSpPr/>
      </dsp:nvSpPr>
      <dsp:spPr>
        <a:xfrm>
          <a:off x="6275427" y="2690365"/>
          <a:ext cx="1231666" cy="1131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4572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Constantia" pitchFamily="18" charset="0"/>
            </a:rPr>
            <a:t>Предоставление гарантий и поручительств по банковским кредитам.</a:t>
          </a:r>
          <a:endParaRPr lang="ru-RU" sz="1200" kern="1200" dirty="0"/>
        </a:p>
      </dsp:txBody>
      <dsp:txXfrm>
        <a:off x="6275427" y="2690365"/>
        <a:ext cx="1231666" cy="11315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F81AF56-7CD7-48E9-8883-30C1D947F3B5}" type="datetimeFigureOut">
              <a:rPr lang="ru-RU"/>
              <a:pPr>
                <a:defRPr/>
              </a:pPr>
              <a:t>28.04.2015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52DB35B-109D-45B4-BFA0-FB5F6DC48A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27473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8AFD05C-8F1A-4700-AB5C-F75B5B43EDFC}" type="datetimeFigureOut">
              <a:rPr lang="ru-RU"/>
              <a:pPr>
                <a:defRPr/>
              </a:pPr>
              <a:t>28.04.2015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503A122-7B62-414E-8EB9-BA9B8AD712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8951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2100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7502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6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5539D-BE56-471B-BB0B-CDEDA01D4714}" type="datetime1">
              <a:rPr lang="en-US"/>
              <a:pPr>
                <a:defRPr/>
              </a:pPr>
              <a:t>4/28/2015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D38FA-36FF-44D5-8F5C-3B62D1485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1979D-BE1D-47A6-BDA1-AFD63A6DCFB7}" type="datetime1">
              <a:rPr lang="en-US"/>
              <a:pPr>
                <a:defRPr/>
              </a:pPr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12F20-65B9-4DE6-BEF3-B9D68AA16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A329C-06EF-4870-A163-61CEF23D8824}" type="datetime1">
              <a:rPr lang="en-US"/>
              <a:pPr>
                <a:defRPr/>
              </a:pPr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BBAB2-3294-4E93-82BE-730946D22C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B59E6-0A69-415E-9363-C0B42C7B262D}" type="datetime1">
              <a:rPr lang="en-US"/>
              <a:pPr>
                <a:defRPr/>
              </a:pPr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7179C-0D91-4782-8C6D-5281D05738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09596-6C64-463F-A798-7FA75E5C24B4}" type="datetime1">
              <a:rPr lang="en-US"/>
              <a:pPr>
                <a:defRPr/>
              </a:pPr>
              <a:t>4/28/2015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46640-BB07-4373-B17D-124F93DE7D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D24B5-D099-4DA1-A244-B4E6B3DC7361}" type="datetime1">
              <a:rPr lang="en-US"/>
              <a:pPr>
                <a:defRPr/>
              </a:pPr>
              <a:t>4/28/2015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E8B85-B812-4ADB-B2B8-3E30462525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1C5DC-55D4-4EFA-990D-7E8E7227E4D4}" type="datetime1">
              <a:rPr lang="en-US"/>
              <a:pPr>
                <a:defRPr/>
              </a:pPr>
              <a:t>4/28/2015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E887B-A275-42B3-878F-F6027737B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A80DC-D4AE-49BD-A29A-D6C3ACF0CE27}" type="datetime1">
              <a:rPr lang="en-US"/>
              <a:pPr>
                <a:defRPr/>
              </a:pPr>
              <a:t>4/28/2015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B509C-3E11-4620-8DA7-718D2C1F77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E05D8-E41F-4CC2-B638-79B95F8A1680}" type="datetime1">
              <a:rPr lang="en-US"/>
              <a:pPr>
                <a:defRPr/>
              </a:pPr>
              <a:t>4/28/2015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7F5B0-AC25-4ED1-9B47-06D41A2D1A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CC299-B349-493B-9A7C-6DDA9DC0BF88}" type="datetime1">
              <a:rPr lang="en-US"/>
              <a:pPr>
                <a:defRPr/>
              </a:pPr>
              <a:t>4/28/2015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8E492-A479-4D72-AF12-246090D59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082C2-302C-4C79-BCC8-A9E211155D40}" type="datetime1">
              <a:rPr lang="en-US"/>
              <a:pPr>
                <a:defRPr/>
              </a:pPr>
              <a:t>4/28/2015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85789-293D-4F17-AB12-775DDEDF27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10182F-B86E-4780-8706-4A2EF54CCC59}" type="datetime1">
              <a:rPr lang="en-US"/>
              <a:pPr>
                <a:defRPr/>
              </a:pPr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40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2F21661C-A7C6-4D2F-AF01-00A9A1BA2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9" r:id="rId3"/>
    <p:sldLayoutId id="2147483706" r:id="rId4"/>
    <p:sldLayoutId id="2147483710" r:id="rId5"/>
    <p:sldLayoutId id="2147483705" r:id="rId6"/>
    <p:sldLayoutId id="2147483704" r:id="rId7"/>
    <p:sldLayoutId id="2147483711" r:id="rId8"/>
    <p:sldLayoutId id="2147483703" r:id="rId9"/>
    <p:sldLayoutId id="2147483702" r:id="rId10"/>
    <p:sldLayoutId id="2147483701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Palatino Linotype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Palatino Linotype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Palatino Linotype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Palatino Linotype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/>
          </p:nvPr>
        </p:nvSpPr>
        <p:spPr>
          <a:xfrm>
            <a:off x="684213" y="3273425"/>
            <a:ext cx="7543800" cy="1524000"/>
          </a:xfrm>
        </p:spPr>
        <p:txBody>
          <a:bodyPr/>
          <a:lstStyle/>
          <a:p>
            <a:r>
              <a:rPr lang="ru-RU" sz="3600" smtClean="0"/>
              <a:t>Производство пеллет, топливных гранул и древесного угля из отходов деревообработки</a:t>
            </a:r>
          </a:p>
        </p:txBody>
      </p:sp>
      <p:sp>
        <p:nvSpPr>
          <p:cNvPr id="15362" name="Подзаголовок 2"/>
          <p:cNvSpPr txBox="1">
            <a:spLocks/>
          </p:cNvSpPr>
          <p:nvPr/>
        </p:nvSpPr>
        <p:spPr bwMode="auto">
          <a:xfrm>
            <a:off x="1187450" y="5891213"/>
            <a:ext cx="7056438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Clr>
                <a:schemeClr val="accent1"/>
              </a:buClr>
              <a:buSzPct val="76000"/>
              <a:buFont typeface="Wingdings 3" pitchFamily="18" charset="2"/>
              <a:buNone/>
            </a:pPr>
            <a:r>
              <a:rPr lang="ru-RU" sz="1600">
                <a:latin typeface="Palatino Linotype" pitchFamily="18" charset="0"/>
              </a:rPr>
              <a:t>Юрлинский муниципальный район</a:t>
            </a:r>
          </a:p>
          <a:p>
            <a:pPr algn="ctr">
              <a:buClr>
                <a:schemeClr val="accent1"/>
              </a:buClr>
              <a:buSzPct val="76000"/>
              <a:buFont typeface="Wingdings 3" pitchFamily="18" charset="2"/>
              <a:buNone/>
            </a:pPr>
            <a:r>
              <a:rPr lang="ru-RU" sz="1600">
                <a:latin typeface="Palatino Linotype" pitchFamily="18" charset="0"/>
              </a:rPr>
              <a:t>Коми-Пермяцкого округа</a:t>
            </a:r>
            <a:r>
              <a:rPr lang="en-US" sz="1600">
                <a:latin typeface="Palatino Linotype" pitchFamily="18" charset="0"/>
              </a:rPr>
              <a:t> </a:t>
            </a:r>
            <a:r>
              <a:rPr lang="ru-RU" sz="1600">
                <a:latin typeface="Palatino Linotype" pitchFamily="18" charset="0"/>
              </a:rPr>
              <a:t>Пермского края</a:t>
            </a:r>
          </a:p>
        </p:txBody>
      </p:sp>
      <p:sp>
        <p:nvSpPr>
          <p:cNvPr id="15363" name="AutoShape 4" descr="https://pp.vk.me/c10611/u93444053/125437902/x_6e1c36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Palatino Linotype" pitchFamily="18" charset="0"/>
            </a:endParaRPr>
          </a:p>
        </p:txBody>
      </p:sp>
      <p:pic>
        <p:nvPicPr>
          <p:cNvPr id="8" name="Picture 8" descr="Coat of Arms of Yurlinsky rayon (Perm krai)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4433291" y="5063319"/>
            <a:ext cx="565450" cy="723776"/>
          </a:xfrm>
          <a:prstGeom prst="rect">
            <a:avLst/>
          </a:prstGeom>
          <a:noFill/>
          <a:extLst/>
        </p:spPr>
      </p:pic>
      <p:pic>
        <p:nvPicPr>
          <p:cNvPr id="1026" name="Picture 2" descr="http://landscape-project.ru/wp-content/uploads/2012/11/img7413859.jpg"/>
          <p:cNvPicPr>
            <a:picLocks noChangeAspect="1" noChangeArrowheads="1"/>
          </p:cNvPicPr>
          <p:nvPr/>
        </p:nvPicPr>
        <p:blipFill rotWithShape="1">
          <a:blip r:embed="rId4">
            <a:extLst/>
          </a:blip>
          <a:srcRect t="22062" b="-1"/>
          <a:stretch/>
        </p:blipFill>
        <p:spPr bwMode="auto">
          <a:xfrm>
            <a:off x="1115616" y="209032"/>
            <a:ext cx="6905498" cy="2499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4787900" y="436563"/>
            <a:ext cx="3243263" cy="40005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2"/>
                </a:solidFill>
                <a:latin typeface="+mn-lt"/>
                <a:cs typeface="+mn-cs"/>
              </a:rPr>
              <a:t>направление инвестиций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4838" y="5033213"/>
            <a:ext cx="6781800" cy="123966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Расположение </a:t>
            </a:r>
            <a:br>
              <a:rPr lang="ru-RU" sz="2800" dirty="0" smtClean="0"/>
            </a:br>
            <a:r>
              <a:rPr lang="ru-RU" sz="2800" dirty="0" err="1" smtClean="0"/>
              <a:t>Юрлинского</a:t>
            </a:r>
            <a:r>
              <a:rPr lang="ru-RU" sz="2800" dirty="0" smtClean="0"/>
              <a:t> муниципального района</a:t>
            </a:r>
          </a:p>
        </p:txBody>
      </p:sp>
      <p:sp>
        <p:nvSpPr>
          <p:cNvPr id="17410" name="TextBox 12"/>
          <p:cNvSpPr txBox="1">
            <a:spLocks noChangeArrowheads="1"/>
          </p:cNvSpPr>
          <p:nvPr/>
        </p:nvSpPr>
        <p:spPr bwMode="auto">
          <a:xfrm>
            <a:off x="4500563" y="981075"/>
            <a:ext cx="3527425" cy="436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300"/>
              </a:spcBef>
            </a:pPr>
            <a:r>
              <a:rPr lang="ru-RU" dirty="0">
                <a:latin typeface="Constantia" pitchFamily="18" charset="0"/>
              </a:rPr>
              <a:t>Находится в северо-западной части Пермского края.</a:t>
            </a:r>
          </a:p>
          <a:p>
            <a:pPr>
              <a:spcBef>
                <a:spcPts val="300"/>
              </a:spcBef>
            </a:pPr>
            <a:r>
              <a:rPr lang="ru-RU" dirty="0">
                <a:latin typeface="Constantia" pitchFamily="18" charset="0"/>
              </a:rPr>
              <a:t>Граничит на севере с </a:t>
            </a:r>
            <a:r>
              <a:rPr lang="ru-RU" dirty="0" err="1">
                <a:latin typeface="Constantia" pitchFamily="18" charset="0"/>
              </a:rPr>
              <a:t>Кочевским</a:t>
            </a:r>
            <a:r>
              <a:rPr lang="ru-RU" dirty="0">
                <a:latin typeface="Constantia" pitchFamily="18" charset="0"/>
              </a:rPr>
              <a:t>,  а на юге с </a:t>
            </a:r>
            <a:r>
              <a:rPr lang="ru-RU" dirty="0" err="1">
                <a:latin typeface="Constantia" pitchFamily="18" charset="0"/>
              </a:rPr>
              <a:t>Кудымкарским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smtClean="0">
                <a:latin typeface="Constantia" pitchFamily="18" charset="0"/>
              </a:rPr>
              <a:t>муниципальными районами. </a:t>
            </a:r>
            <a:endParaRPr lang="ru-RU" dirty="0">
              <a:latin typeface="Constantia" pitchFamily="18" charset="0"/>
            </a:endParaRPr>
          </a:p>
          <a:p>
            <a:pPr>
              <a:spcBef>
                <a:spcPts val="300"/>
              </a:spcBef>
            </a:pPr>
            <a:r>
              <a:rPr lang="ru-RU" dirty="0">
                <a:latin typeface="Constantia" pitchFamily="18" charset="0"/>
              </a:rPr>
              <a:t>Районный центр - с. Юрла -  расположен в 45 км от окружного центра г. Кудымкара и в 234 км от краевого центра г. Перми. </a:t>
            </a:r>
          </a:p>
          <a:p>
            <a:pPr>
              <a:spcBef>
                <a:spcPts val="300"/>
              </a:spcBef>
            </a:pPr>
            <a:r>
              <a:rPr lang="ru-RU" dirty="0">
                <a:latin typeface="Constantia" pitchFamily="18" charset="0"/>
              </a:rPr>
              <a:t>До ближайшей железнодорожной станции – 145 км</a:t>
            </a:r>
          </a:p>
          <a:p>
            <a:pPr>
              <a:spcBef>
                <a:spcPts val="300"/>
              </a:spcBef>
            </a:pPr>
            <a:endParaRPr lang="ru-RU" dirty="0">
              <a:latin typeface="Constantia" pitchFamily="18" charset="0"/>
            </a:endParaRPr>
          </a:p>
        </p:txBody>
      </p:sp>
      <p:grpSp>
        <p:nvGrpSpPr>
          <p:cNvPr id="17411" name="Группа 1"/>
          <p:cNvGrpSpPr>
            <a:grpSpLocks/>
          </p:cNvGrpSpPr>
          <p:nvPr/>
        </p:nvGrpSpPr>
        <p:grpSpPr bwMode="auto">
          <a:xfrm>
            <a:off x="827088" y="1041400"/>
            <a:ext cx="3168650" cy="3821113"/>
            <a:chOff x="827584" y="1041608"/>
            <a:chExt cx="3168352" cy="3820272"/>
          </a:xfrm>
        </p:grpSpPr>
        <p:pic>
          <p:nvPicPr>
            <p:cNvPr id="17413" name="Picture 4" descr="https://upload.wikimedia.org/wikipedia/commons/thumb/b/b8/Location_of_Yurla_Region_%28Perm_Kray%29.svg/640px-Location_of_Yurla_Region_%28Perm_Kray%29.svg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27584" y="1041608"/>
              <a:ext cx="3037648" cy="3820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1724437" y="3017611"/>
              <a:ext cx="2200068" cy="36980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accent3"/>
                  </a:solidFill>
                  <a:latin typeface="+mn-lt"/>
                  <a:cs typeface="+mn-cs"/>
                </a:rPr>
                <a:t>Пермский край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030796" y="1979615"/>
              <a:ext cx="1965140" cy="83166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chemeClr val="accent3"/>
                  </a:solidFill>
                  <a:latin typeface="+mn-lt"/>
                  <a:cs typeface="+mn-cs"/>
                </a:rPr>
                <a:t>Юрлинский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chemeClr val="accent3"/>
                  </a:solidFill>
                  <a:latin typeface="+mn-lt"/>
                  <a:cs typeface="+mn-cs"/>
                </a:rPr>
                <a:t>муниципальный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chemeClr val="accent3"/>
                  </a:solidFill>
                  <a:latin typeface="+mn-lt"/>
                  <a:cs typeface="+mn-cs"/>
                </a:rPr>
                <a:t>район</a:t>
              </a:r>
            </a:p>
          </p:txBody>
        </p:sp>
      </p:grpSp>
      <p:sp>
        <p:nvSpPr>
          <p:cNvPr id="17412" name="TextBox 8"/>
          <p:cNvSpPr txBox="1">
            <a:spLocks noChangeArrowheads="1"/>
          </p:cNvSpPr>
          <p:nvPr/>
        </p:nvSpPr>
        <p:spPr bwMode="auto">
          <a:xfrm>
            <a:off x="8316913" y="6308725"/>
            <a:ext cx="7191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</a:rPr>
              <a:t>107</a:t>
            </a:r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4"/>
          <p:cNvSpPr>
            <a:spLocks noGrp="1"/>
          </p:cNvSpPr>
          <p:nvPr>
            <p:ph type="title"/>
          </p:nvPr>
        </p:nvSpPr>
        <p:spPr>
          <a:xfrm>
            <a:off x="900113" y="692150"/>
            <a:ext cx="7050087" cy="576263"/>
          </a:xfrm>
        </p:spPr>
        <p:txBody>
          <a:bodyPr/>
          <a:lstStyle/>
          <a:p>
            <a:r>
              <a:rPr lang="ru-RU" sz="2800" smtClean="0"/>
              <a:t>Преимущества инвестирования </a:t>
            </a:r>
            <a:br>
              <a:rPr lang="ru-RU" sz="2800" smtClean="0"/>
            </a:br>
            <a:r>
              <a:rPr lang="ru-RU" sz="2800" smtClean="0"/>
              <a:t>в Юрлинском муниципальном районе</a:t>
            </a: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539552" y="1484784"/>
            <a:ext cx="7581900" cy="4608513"/>
          </a:xfrm>
        </p:spPr>
        <p:txBody>
          <a:bodyPr>
            <a:normAutofit/>
          </a:bodyPr>
          <a:lstStyle/>
          <a:p>
            <a:pPr marL="36000" indent="457200" algn="just">
              <a:spcBef>
                <a:spcPts val="600"/>
              </a:spcBef>
              <a:buFontTx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Наличие сырьевой базы –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</a:rPr>
              <a:t>Юрлинский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муниципальный район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</a:rPr>
              <a:t>находится в центре лесозаготовительной отрасли округа.</a:t>
            </a:r>
          </a:p>
          <a:p>
            <a:pPr marL="36000" indent="457200" algn="just" eaLnBrk="1" hangingPunct="1">
              <a:spcBef>
                <a:spcPts val="600"/>
              </a:spcBef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</a:rPr>
              <a:t>Базовое преимущество - низкая себестоимость сырья для производства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</a:rPr>
              <a:t>пеллет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</a:rPr>
              <a:t>, топливных гранул и древесного угля  (отходов лесозаготовки и деревообработки). Отходы деревообработки, зачастую, отдаются безвозмездно предприятиями лесной отрасли на условиях самовывоза.</a:t>
            </a:r>
          </a:p>
          <a:p>
            <a:pPr marL="36000" indent="457200" algn="just" eaLnBrk="1" hangingPunct="1">
              <a:spcBef>
                <a:spcPts val="600"/>
              </a:spcBef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</a:rPr>
              <a:t>В районе имеется инфраструктурная возможность организации диверсифицированного производства, способного производить различные виды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</a:rPr>
              <a:t>биотоплива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</a:rPr>
              <a:t> и работать на разных видах сырья.</a:t>
            </a:r>
          </a:p>
          <a:p>
            <a:pPr marL="36000" indent="457200" algn="just" eaLnBrk="1" hangingPunct="1">
              <a:spcBef>
                <a:spcPts val="600"/>
              </a:spcBef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</a:rPr>
              <a:t>Технология производства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</a:rPr>
              <a:t>пеллет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</a:rPr>
              <a:t>, топливных гранул и древесного угля не требует значительных инвестиций, в то время как конечный продукт пользуется широким спросом на внешних рынках</a:t>
            </a:r>
          </a:p>
        </p:txBody>
      </p:sp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8316913" y="6308725"/>
            <a:ext cx="7191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</a:rPr>
              <a:t>108</a:t>
            </a:r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683568" y="-262027"/>
            <a:ext cx="8136904" cy="146376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3000" dirty="0" smtClean="0"/>
              <a:t>Из отходов деревообработки можно производить </a:t>
            </a:r>
          </a:p>
        </p:txBody>
      </p:sp>
      <p:pic>
        <p:nvPicPr>
          <p:cNvPr id="19458" name="Picture 2" descr="http://www.shikremont.ru/netcat_files/Image/Pllt01.jpg"/>
          <p:cNvPicPr>
            <a:picLocks noChangeAspect="1" noChangeArrowheads="1"/>
          </p:cNvPicPr>
          <p:nvPr/>
        </p:nvPicPr>
        <p:blipFill>
          <a:blip r:embed="rId2"/>
          <a:srcRect r="5214"/>
          <a:stretch>
            <a:fillRect/>
          </a:stretch>
        </p:blipFill>
        <p:spPr bwMode="auto">
          <a:xfrm>
            <a:off x="793750" y="1201738"/>
            <a:ext cx="421005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219700" y="3025775"/>
            <a:ext cx="1560513" cy="1560513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Прямоугольник 9"/>
          <p:cNvSpPr/>
          <p:nvPr/>
        </p:nvSpPr>
        <p:spPr>
          <a:xfrm>
            <a:off x="2987675" y="4868863"/>
            <a:ext cx="1560513" cy="155892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Прямоугольник 10"/>
          <p:cNvSpPr/>
          <p:nvPr/>
        </p:nvSpPr>
        <p:spPr>
          <a:xfrm>
            <a:off x="793750" y="4894263"/>
            <a:ext cx="1558925" cy="1558925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Прямоугольник 11"/>
          <p:cNvSpPr/>
          <p:nvPr/>
        </p:nvSpPr>
        <p:spPr>
          <a:xfrm>
            <a:off x="5219700" y="4860925"/>
            <a:ext cx="1560513" cy="1558925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Прямоугольник 12"/>
          <p:cNvSpPr/>
          <p:nvPr/>
        </p:nvSpPr>
        <p:spPr>
          <a:xfrm>
            <a:off x="5230813" y="1201738"/>
            <a:ext cx="1560512" cy="1560512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Прямоугольник 16"/>
          <p:cNvSpPr/>
          <p:nvPr/>
        </p:nvSpPr>
        <p:spPr>
          <a:xfrm>
            <a:off x="793750" y="6429375"/>
            <a:ext cx="1558925" cy="31273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1430" tIns="11430" rIns="11430" bIns="11430" spcCol="1270" anchor="b"/>
          <a:lstStyle/>
          <a:p>
            <a:pPr algn="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 smtClean="0"/>
              <a:t>Древесный  </a:t>
            </a:r>
            <a:r>
              <a:rPr lang="ru-RU" sz="1400" dirty="0"/>
              <a:t>уголь</a:t>
            </a:r>
          </a:p>
        </p:txBody>
      </p:sp>
      <p:grpSp>
        <p:nvGrpSpPr>
          <p:cNvPr id="19465" name="Группа 20"/>
          <p:cNvGrpSpPr>
            <a:grpSpLocks/>
          </p:cNvGrpSpPr>
          <p:nvPr/>
        </p:nvGrpSpPr>
        <p:grpSpPr bwMode="auto">
          <a:xfrm>
            <a:off x="5245100" y="1366838"/>
            <a:ext cx="1560513" cy="1658937"/>
            <a:chOff x="-1031845" y="3514720"/>
            <a:chExt cx="1559836" cy="1659388"/>
          </a:xfrm>
        </p:grpSpPr>
        <p:sp>
          <p:nvSpPr>
            <p:cNvPr id="22" name="Прямоугольник 21"/>
            <p:cNvSpPr/>
            <p:nvPr/>
          </p:nvSpPr>
          <p:spPr>
            <a:xfrm rot="16200000">
              <a:off x="-623791" y="4138094"/>
              <a:ext cx="1559349" cy="31260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Прямоугольник 22"/>
            <p:cNvSpPr/>
            <p:nvPr/>
          </p:nvSpPr>
          <p:spPr>
            <a:xfrm>
              <a:off x="-1031845" y="4862873"/>
              <a:ext cx="1559836" cy="3112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1430" tIns="11430" rIns="11430" bIns="11430" spcCol="1270" anchor="b"/>
            <a:lstStyle/>
            <a:p>
              <a:pPr algn="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dirty="0"/>
                <a:t>«Евродрова»</a:t>
              </a:r>
            </a:p>
          </p:txBody>
        </p:sp>
      </p:grpSp>
      <p:grpSp>
        <p:nvGrpSpPr>
          <p:cNvPr id="19466" name="Группа 23"/>
          <p:cNvGrpSpPr>
            <a:grpSpLocks/>
          </p:cNvGrpSpPr>
          <p:nvPr/>
        </p:nvGrpSpPr>
        <p:grpSpPr bwMode="auto">
          <a:xfrm>
            <a:off x="2987675" y="4840288"/>
            <a:ext cx="2016125" cy="1882775"/>
            <a:chOff x="-1703852" y="3514720"/>
            <a:chExt cx="2015819" cy="1881651"/>
          </a:xfrm>
        </p:grpSpPr>
        <p:sp>
          <p:nvSpPr>
            <p:cNvPr id="25" name="Прямоугольник 24"/>
            <p:cNvSpPr/>
            <p:nvPr/>
          </p:nvSpPr>
          <p:spPr>
            <a:xfrm rot="16200000">
              <a:off x="-624167" y="4138165"/>
              <a:ext cx="1559580" cy="31269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Прямоугольник 25"/>
            <p:cNvSpPr/>
            <p:nvPr/>
          </p:nvSpPr>
          <p:spPr>
            <a:xfrm>
              <a:off x="-1703852" y="5083820"/>
              <a:ext cx="1560276" cy="3125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1430" tIns="11430" rIns="11430" bIns="11430" spcCol="1270" anchor="b"/>
            <a:lstStyle/>
            <a:p>
              <a:pPr algn="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dirty="0"/>
                <a:t>Гранулы</a:t>
              </a:r>
            </a:p>
          </p:txBody>
        </p:sp>
      </p:grpSp>
      <p:grpSp>
        <p:nvGrpSpPr>
          <p:cNvPr id="19467" name="Группа 26"/>
          <p:cNvGrpSpPr>
            <a:grpSpLocks/>
          </p:cNvGrpSpPr>
          <p:nvPr/>
        </p:nvGrpSpPr>
        <p:grpSpPr bwMode="auto">
          <a:xfrm>
            <a:off x="5148263" y="4783138"/>
            <a:ext cx="2016125" cy="1952625"/>
            <a:chOff x="-1703852" y="3514720"/>
            <a:chExt cx="2015819" cy="1951541"/>
          </a:xfrm>
        </p:grpSpPr>
        <p:sp>
          <p:nvSpPr>
            <p:cNvPr id="28" name="Прямоугольник 27"/>
            <p:cNvSpPr/>
            <p:nvPr/>
          </p:nvSpPr>
          <p:spPr>
            <a:xfrm rot="16200000">
              <a:off x="-624201" y="4138198"/>
              <a:ext cx="1559646" cy="31269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Прямоугольник 28"/>
            <p:cNvSpPr/>
            <p:nvPr/>
          </p:nvSpPr>
          <p:spPr>
            <a:xfrm>
              <a:off x="-1703852" y="5153697"/>
              <a:ext cx="1560275" cy="3125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1430" tIns="11430" rIns="11430" bIns="11430" spcCol="1270" anchor="b"/>
            <a:lstStyle/>
            <a:p>
              <a:pPr algn="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dirty="0"/>
                <a:t>Брикеты</a:t>
              </a:r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5219700" y="4527550"/>
            <a:ext cx="1560513" cy="31273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1430" tIns="11430" rIns="11430" bIns="11430" spcCol="1270" anchor="b"/>
          <a:lstStyle/>
          <a:p>
            <a:pPr algn="r"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dirty="0"/>
              <a:t>Пеллеты</a:t>
            </a:r>
          </a:p>
        </p:txBody>
      </p:sp>
      <p:sp>
        <p:nvSpPr>
          <p:cNvPr id="19469" name="TextBox 30"/>
          <p:cNvSpPr txBox="1">
            <a:spLocks noChangeArrowheads="1"/>
          </p:cNvSpPr>
          <p:nvPr/>
        </p:nvSpPr>
        <p:spPr bwMode="auto">
          <a:xfrm>
            <a:off x="8459788" y="6308725"/>
            <a:ext cx="504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/>
              <a:t>13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81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4"/>
          <p:cNvSpPr>
            <a:spLocks noGrp="1"/>
          </p:cNvSpPr>
          <p:nvPr>
            <p:ph type="title"/>
          </p:nvPr>
        </p:nvSpPr>
        <p:spPr>
          <a:xfrm>
            <a:off x="1619250" y="692150"/>
            <a:ext cx="6781800" cy="720725"/>
          </a:xfrm>
        </p:spPr>
        <p:txBody>
          <a:bodyPr/>
          <a:lstStyle/>
          <a:p>
            <a:r>
              <a:rPr lang="ru-RU" sz="3600" smtClean="0"/>
              <a:t>Рынок биотоплива </a:t>
            </a:r>
            <a:br>
              <a:rPr lang="ru-RU" sz="3600" smtClean="0"/>
            </a:br>
            <a:r>
              <a:rPr lang="ru-RU" sz="3600" smtClean="0"/>
              <a:t>из отходов древесины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27088" y="1340768"/>
            <a:ext cx="7489825" cy="515290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90000"/>
              </a:lnSpc>
              <a:spcBef>
                <a:spcPts val="1200"/>
              </a:spcBef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Рынок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биотоплива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Российской Федерации отличается высокой степенью диверсификации, выделить лидеров рынка практически невозможно. Значительная часть компаний ориентирована на экспорт в Евросоюз, в страны которого за первое полугодие 2013 года было экспортировано 505,5 тысяч тонн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биотоплива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только морским путем. </a:t>
            </a:r>
          </a:p>
          <a:p>
            <a:pPr marL="0" indent="0" algn="just">
              <a:lnSpc>
                <a:spcPct val="90000"/>
              </a:lnSpc>
              <a:spcBef>
                <a:spcPts val="1200"/>
              </a:spcBef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Внутренний рынок Российской Федерации может быть охарактеризован как растущий в силу дешевизны и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экологичности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биотоплива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spcBef>
                <a:spcPts val="1200"/>
              </a:spcBef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Ярким примером могут служить пилотные проекты Ханты-Мансийского автономного округа и Тюменской области по внедрению древесного сырья в энергетическую сферу регионов, начатые в 2014 году, а также опережающий опыт Белоруссии и Украины, где топливные брикеты и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пеллеты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более распространены.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Усиление требований к экологической чистоте производства вынуждает предприятия лесозаготовки и деревообработки решать проблемы древесных отходов, таким образом приоритетная реализация проектов по производству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биотоплива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обеспечит дополнительные конкурентные преимущества деревообрабатывающим предприятиям округа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3" name="TextBox 5"/>
          <p:cNvSpPr txBox="1">
            <a:spLocks noChangeArrowheads="1"/>
          </p:cNvSpPr>
          <p:nvPr/>
        </p:nvSpPr>
        <p:spPr bwMode="auto">
          <a:xfrm>
            <a:off x="8316913" y="6308725"/>
            <a:ext cx="7191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</a:rPr>
              <a:t>110</a:t>
            </a:r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4"/>
          <p:cNvSpPr>
            <a:spLocks noGrp="1"/>
          </p:cNvSpPr>
          <p:nvPr>
            <p:ph type="title"/>
          </p:nvPr>
        </p:nvSpPr>
        <p:spPr>
          <a:xfrm>
            <a:off x="1116013" y="549275"/>
            <a:ext cx="6781800" cy="808038"/>
          </a:xfrm>
        </p:spPr>
        <p:txBody>
          <a:bodyPr/>
          <a:lstStyle/>
          <a:p>
            <a:r>
              <a:rPr lang="ru-RU" sz="3000" dirty="0" smtClean="0"/>
              <a:t>Возможные форматы организации бизнеса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84213" y="1268761"/>
            <a:ext cx="7632700" cy="5039964"/>
          </a:xfrm>
        </p:spPr>
        <p:txBody>
          <a:bodyPr rtlCol="0"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1800" dirty="0">
                <a:solidFill>
                  <a:schemeClr val="tx1"/>
                </a:solidFill>
              </a:rPr>
              <a:t>Бизнес по производству </a:t>
            </a:r>
            <a:r>
              <a:rPr lang="ru-RU" sz="1800" dirty="0" err="1">
                <a:solidFill>
                  <a:schemeClr val="tx1"/>
                </a:solidFill>
              </a:rPr>
              <a:t>биотоплива</a:t>
            </a:r>
            <a:r>
              <a:rPr lang="ru-RU" sz="1800" dirty="0">
                <a:solidFill>
                  <a:schemeClr val="tx1"/>
                </a:solidFill>
              </a:rPr>
              <a:t> из отходов лесного хозяйства и деревообрабатывающей промышленности в </a:t>
            </a:r>
            <a:r>
              <a:rPr lang="ru-RU" sz="1800" dirty="0" err="1">
                <a:solidFill>
                  <a:schemeClr val="tx1"/>
                </a:solidFill>
              </a:rPr>
              <a:t>Гайнском</a:t>
            </a:r>
            <a:r>
              <a:rPr lang="ru-RU" sz="1800" dirty="0">
                <a:solidFill>
                  <a:schemeClr val="tx1"/>
                </a:solidFill>
              </a:rPr>
              <a:t> муниципальном районе может быть организован в следующих форматах (с точки зрения производственной технологии):</a:t>
            </a:r>
          </a:p>
          <a:p>
            <a:pPr marL="0" indent="0" algn="just">
              <a:spcBef>
                <a:spcPts val="600"/>
              </a:spcBef>
              <a:buFont typeface="Arial" charset="0"/>
              <a:buAutoNum type="arabicPeriod"/>
            </a:pPr>
            <a:r>
              <a:rPr lang="ru-RU" sz="1800" dirty="0" smtClean="0">
                <a:solidFill>
                  <a:schemeClr val="tx1"/>
                </a:solidFill>
              </a:rPr>
              <a:t> Производство </a:t>
            </a:r>
            <a:r>
              <a:rPr lang="ru-RU" sz="1800" dirty="0">
                <a:solidFill>
                  <a:schemeClr val="tx1"/>
                </a:solidFill>
              </a:rPr>
              <a:t>топливных гранул (основные операции – сушка, дробление, гранулирование; требуемое оборудование: сушильный комплекс, дробилка молотковая, пресс-</a:t>
            </a:r>
            <a:r>
              <a:rPr lang="ru-RU" sz="1800" dirty="0" err="1">
                <a:solidFill>
                  <a:schemeClr val="tx1"/>
                </a:solidFill>
              </a:rPr>
              <a:t>гранулятор</a:t>
            </a:r>
            <a:r>
              <a:rPr lang="ru-RU" sz="1800" dirty="0">
                <a:solidFill>
                  <a:schemeClr val="tx1"/>
                </a:solidFill>
              </a:rPr>
              <a:t>).</a:t>
            </a:r>
          </a:p>
          <a:p>
            <a:pPr marL="0" indent="0" algn="just">
              <a:spcBef>
                <a:spcPts val="600"/>
              </a:spcBef>
              <a:buFont typeface="Arial" charset="0"/>
              <a:buAutoNum type="arabicPeriod"/>
            </a:pPr>
            <a:r>
              <a:rPr lang="ru-RU" sz="1800" dirty="0" smtClean="0">
                <a:solidFill>
                  <a:schemeClr val="tx1"/>
                </a:solidFill>
              </a:rPr>
              <a:t> Производство </a:t>
            </a:r>
            <a:r>
              <a:rPr lang="ru-RU" sz="1800" dirty="0" err="1">
                <a:solidFill>
                  <a:schemeClr val="tx1"/>
                </a:solidFill>
              </a:rPr>
              <a:t>евродров</a:t>
            </a:r>
            <a:r>
              <a:rPr lang="ru-RU" sz="1800" dirty="0">
                <a:solidFill>
                  <a:schemeClr val="tx1"/>
                </a:solidFill>
              </a:rPr>
              <a:t> и брикетов (основные операции – сушка, дробление, прессование; требуемое оборудование: сушильный комплекс, дробилки разных типов, пресс-экструдер).</a:t>
            </a:r>
          </a:p>
          <a:p>
            <a:pPr marL="0" indent="0" algn="just">
              <a:spcBef>
                <a:spcPts val="600"/>
              </a:spcBef>
              <a:buFont typeface="Arial" charset="0"/>
              <a:buAutoNum type="arabicPeriod"/>
            </a:pPr>
            <a:r>
              <a:rPr lang="ru-RU" sz="1800" dirty="0" smtClean="0">
                <a:solidFill>
                  <a:schemeClr val="tx1"/>
                </a:solidFill>
              </a:rPr>
              <a:t> Обжиг </a:t>
            </a:r>
            <a:r>
              <a:rPr lang="ru-RU" sz="1800" dirty="0">
                <a:solidFill>
                  <a:schemeClr val="tx1"/>
                </a:solidFill>
              </a:rPr>
              <a:t>и производство древесного угля. Производство угля основано на процессе пиролиза (прожигание древесины без поступления кислорода). Используются углевыжигательные (ретортные) печи, состоящие из камер, производящих операции выжигания и сушки</a:t>
            </a:r>
            <a:r>
              <a:rPr lang="ru-RU" sz="1800" dirty="0">
                <a:solidFill>
                  <a:srgbClr val="003F75"/>
                </a:solidFill>
              </a:rPr>
              <a:t>.</a:t>
            </a:r>
          </a:p>
        </p:txBody>
      </p:sp>
      <p:sp>
        <p:nvSpPr>
          <p:cNvPr id="21507" name="TextBox 5"/>
          <p:cNvSpPr txBox="1">
            <a:spLocks noChangeArrowheads="1"/>
          </p:cNvSpPr>
          <p:nvPr/>
        </p:nvSpPr>
        <p:spPr bwMode="auto">
          <a:xfrm>
            <a:off x="8316913" y="6308725"/>
            <a:ext cx="7191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</a:rPr>
              <a:t>111</a:t>
            </a:r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6781800" cy="865188"/>
          </a:xfrm>
        </p:spPr>
        <p:txBody>
          <a:bodyPr/>
          <a:lstStyle/>
          <a:p>
            <a:r>
              <a:rPr lang="ru-RU" sz="3200" smtClean="0"/>
              <a:t>Инструменты поддержки инвесторов</a:t>
            </a:r>
          </a:p>
        </p:txBody>
      </p:sp>
      <p:sp>
        <p:nvSpPr>
          <p:cNvPr id="22530" name="Прямоугольник 5"/>
          <p:cNvSpPr>
            <a:spLocks noChangeArrowheads="1"/>
          </p:cNvSpPr>
          <p:nvPr/>
        </p:nvSpPr>
        <p:spPr bwMode="auto">
          <a:xfrm>
            <a:off x="3779838" y="55563"/>
            <a:ext cx="46799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i="1">
                <a:latin typeface="Constantia" pitchFamily="18" charset="0"/>
              </a:rPr>
              <a:t>Все меры поддержки предоставляются на конкурсной основе</a:t>
            </a:r>
            <a:endParaRPr lang="ru-RU" sz="1200">
              <a:latin typeface="Palatino Linotype" pitchFamily="18" charset="0"/>
            </a:endParaRPr>
          </a:p>
        </p:txBody>
      </p:sp>
      <p:sp>
        <p:nvSpPr>
          <p:cNvPr id="22531" name="TextBox 6"/>
          <p:cNvSpPr txBox="1">
            <a:spLocks noChangeArrowheads="1"/>
          </p:cNvSpPr>
          <p:nvPr/>
        </p:nvSpPr>
        <p:spPr bwMode="auto">
          <a:xfrm>
            <a:off x="5761038" y="908050"/>
            <a:ext cx="33829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Palatino Linotype" pitchFamily="18" charset="0"/>
              </a:rPr>
              <a:t>Малому и среднему бизнесу</a:t>
            </a: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</p:nvPr>
        </p:nvGraphicFramePr>
        <p:xfrm>
          <a:off x="906463" y="2141608"/>
          <a:ext cx="7543799" cy="3871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533" name="TextBox 7"/>
          <p:cNvSpPr txBox="1">
            <a:spLocks noChangeArrowheads="1"/>
          </p:cNvSpPr>
          <p:nvPr/>
        </p:nvSpPr>
        <p:spPr bwMode="auto">
          <a:xfrm>
            <a:off x="8316913" y="6308725"/>
            <a:ext cx="7191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</a:rPr>
              <a:t>112</a:t>
            </a:r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дымкар - деревообработка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Кудымкар - деревообработка</Template>
  <TotalTime>226</TotalTime>
  <Words>487</Words>
  <Application>Microsoft Office PowerPoint</Application>
  <PresentationFormat>Экран (4:3)</PresentationFormat>
  <Paragraphs>46</Paragraphs>
  <Slides>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Кудымкар - деревообработка</vt:lpstr>
      <vt:lpstr>Производство пеллет, топливных гранул и древесного угля из отходов деревообработки</vt:lpstr>
      <vt:lpstr>Расположение  Юрлинского муниципального района</vt:lpstr>
      <vt:lpstr>Преимущества инвестирования  в Юрлинском муниципальном районе</vt:lpstr>
      <vt:lpstr>Из отходов деревообработки можно производить </vt:lpstr>
      <vt:lpstr>Рынок биотоплива  из отходов древесины</vt:lpstr>
      <vt:lpstr>Возможные форматы организации бизнеса</vt:lpstr>
      <vt:lpstr>Инструменты поддержки инвесторов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Деревообрабатывающее производство</dc:title>
  <dc:creator>Alex</dc:creator>
  <cp:lastModifiedBy>user</cp:lastModifiedBy>
  <cp:revision>28</cp:revision>
  <dcterms:created xsi:type="dcterms:W3CDTF">2014-10-23T07:11:38Z</dcterms:created>
  <dcterms:modified xsi:type="dcterms:W3CDTF">2015-04-28T10:06:12Z</dcterms:modified>
</cp:coreProperties>
</file>